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charts/chart29.xml" ContentType="application/vnd.openxmlformats-officedocument.drawingml.chart+xml"/>
  <Override PartName="/ppt/charts/style29.xml" ContentType="application/vnd.ms-office.chartstyle+xml"/>
  <Override PartName="/ppt/charts/colors29.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15" r:id="rId1"/>
  </p:sldMasterIdLst>
  <p:sldIdLst>
    <p:sldId id="256" r:id="rId2"/>
    <p:sldId id="288" r:id="rId3"/>
    <p:sldId id="262" r:id="rId4"/>
    <p:sldId id="275" r:id="rId5"/>
    <p:sldId id="276" r:id="rId6"/>
    <p:sldId id="277" r:id="rId7"/>
    <p:sldId id="286" r:id="rId8"/>
    <p:sldId id="278" r:id="rId9"/>
    <p:sldId id="279" r:id="rId10"/>
    <p:sldId id="280" r:id="rId11"/>
    <p:sldId id="281" r:id="rId12"/>
    <p:sldId id="282" r:id="rId13"/>
    <p:sldId id="283" r:id="rId14"/>
    <p:sldId id="284" r:id="rId15"/>
    <p:sldId id="285" r:id="rId16"/>
    <p:sldId id="274" r:id="rId17"/>
    <p:sldId id="257" r:id="rId18"/>
    <p:sldId id="258" r:id="rId19"/>
    <p:sldId id="259" r:id="rId20"/>
    <p:sldId id="260" r:id="rId21"/>
    <p:sldId id="287" r:id="rId22"/>
    <p:sldId id="261" r:id="rId23"/>
    <p:sldId id="263" r:id="rId24"/>
    <p:sldId id="264" r:id="rId25"/>
    <p:sldId id="265" r:id="rId26"/>
    <p:sldId id="266" r:id="rId27"/>
    <p:sldId id="267" r:id="rId28"/>
    <p:sldId id="268" r:id="rId29"/>
    <p:sldId id="269" r:id="rId30"/>
    <p:sldId id="270" r:id="rId31"/>
    <p:sldId id="271" r:id="rId32"/>
    <p:sldId id="272" r:id="rId33"/>
    <p:sldId id="273"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0" autoAdjust="0"/>
    <p:restoredTop sz="94660"/>
  </p:normalViewPr>
  <p:slideViewPr>
    <p:cSldViewPr snapToGrid="0">
      <p:cViewPr varScale="1">
        <p:scale>
          <a:sx n="87" d="100"/>
          <a:sy n="87" d="100"/>
        </p:scale>
        <p:origin x="523"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Middle%20School%20Charts%202013-2016.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Middle%20School%20Charts%202013-2016.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Middle%20School%20Charts%202013-2016.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Middle%20School%20Charts%202013-2016.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High%20School%20Charts%20-%202013-2016.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High%20School%20Charts%20-%202013-2016.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High%20School%20Charts%20-%202013-2016.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High%20School%20Charts%20-%202013-2016.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High%20School%20Charts%20-%202013-2016.xlsx" TargetMode="External"/><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High%20School%20Charts%20-%202013-2016.xlsx"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High%20School%20Charts%20-%202013-2016.xlsx" TargetMode="External"/><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Middle%20School%20Charts%202013-2016.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High%20School%20Charts%20-%202013-2016.xlsx" TargetMode="External"/><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High%20School%20Charts%20-%202013-2016.xlsx" TargetMode="External"/><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High%20School%20Charts%20-%202013-2016.xlsx" TargetMode="External"/><Relationship Id="rId2" Type="http://schemas.microsoft.com/office/2011/relationships/chartColorStyle" Target="colors22.xml"/><Relationship Id="rId1"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High%20School%20Charts%20-%202013-2016.xlsx" TargetMode="External"/><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High%20School%20Charts%20-%202013-2016.xlsx" TargetMode="External"/><Relationship Id="rId2" Type="http://schemas.microsoft.com/office/2011/relationships/chartColorStyle" Target="colors24.xml"/><Relationship Id="rId1" Type="http://schemas.microsoft.com/office/2011/relationships/chartStyle" Target="style24.xml"/></Relationships>
</file>

<file path=ppt/charts/_rels/chart25.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High%20School%20Charts%20-%202013-2016.xlsx" TargetMode="External"/><Relationship Id="rId2" Type="http://schemas.microsoft.com/office/2011/relationships/chartColorStyle" Target="colors25.xml"/><Relationship Id="rId1" Type="http://schemas.microsoft.com/office/2011/relationships/chartStyle" Target="style25.xml"/></Relationships>
</file>

<file path=ppt/charts/_rels/chart26.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High%20School%20Charts%20-%202013-2016.xlsx" TargetMode="External"/><Relationship Id="rId2" Type="http://schemas.microsoft.com/office/2011/relationships/chartColorStyle" Target="colors26.xml"/><Relationship Id="rId1" Type="http://schemas.microsoft.com/office/2011/relationships/chartStyle" Target="style26.xml"/></Relationships>
</file>

<file path=ppt/charts/_rels/chart27.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High%20School%20Charts%20-%202013-2016.xlsx" TargetMode="External"/><Relationship Id="rId2" Type="http://schemas.microsoft.com/office/2011/relationships/chartColorStyle" Target="colors27.xml"/><Relationship Id="rId1" Type="http://schemas.microsoft.com/office/2011/relationships/chartStyle" Target="style27.xml"/></Relationships>
</file>

<file path=ppt/charts/_rels/chart28.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High%20School%20Charts%20-%202013-2016.xlsx" TargetMode="External"/><Relationship Id="rId2" Type="http://schemas.microsoft.com/office/2011/relationships/chartColorStyle" Target="colors28.xml"/><Relationship Id="rId1" Type="http://schemas.microsoft.com/office/2011/relationships/chartStyle" Target="style28.xml"/></Relationships>
</file>

<file path=ppt/charts/_rels/chart29.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High%20School%20Charts%20-%202013-2016.xlsx" TargetMode="External"/><Relationship Id="rId2" Type="http://schemas.microsoft.com/office/2011/relationships/chartColorStyle" Target="colors29.xml"/><Relationship Id="rId1" Type="http://schemas.microsoft.com/office/2011/relationships/chartStyle" Target="style29.xml"/></Relationships>
</file>

<file path=ppt/charts/_rels/chart3.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Middle%20School%20Charts%202013-2016.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Middle%20School%20Charts%202013-2016.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Middle%20School%20Charts%202013-2016.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Middle%20School%20Charts%202013-2016.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Middle%20School%20Charts%202013-2016.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Middle%20School%20Charts%202013-2016.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achd-filer\homeDir$\cdelaney\My%20Documents\DATA%20STATS\2016%20YRBS\Middle%20School%20Charts%202013-2016.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Sheet1!$B$5</c:f>
              <c:strCache>
                <c:ptCount val="1"/>
                <c:pt idx="0">
                  <c:v>Allegany</c:v>
                </c:pt>
              </c:strCache>
            </c:strRef>
          </c:tx>
          <c:spPr>
            <a:solidFill>
              <a:schemeClr val="accent1"/>
            </a:solidFill>
            <a:ln>
              <a:noFill/>
            </a:ln>
            <a:effectLst/>
            <a:sp3d/>
          </c:spPr>
          <c:invertIfNegative val="0"/>
          <c:dLbls>
            <c:dLbl>
              <c:idx val="0"/>
              <c:layout>
                <c:manualLayout>
                  <c:x val="1.251788268955651E-2"/>
                  <c:y val="-1.201201201201201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A700-4994-94FA-C1D8F37478B0}"/>
                </c:ext>
              </c:extLst>
            </c:dLbl>
            <c:dLbl>
              <c:idx val="1"/>
              <c:layout>
                <c:manualLayout>
                  <c:x val="1.3670873763360798E-2"/>
                  <c:y val="-2.350970286398233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700-4994-94FA-C1D8F37478B0}"/>
                </c:ext>
              </c:extLst>
            </c:dLbl>
            <c:dLbl>
              <c:idx val="2"/>
              <c:layout>
                <c:manualLayout>
                  <c:x val="1.4306151645207439E-2"/>
                  <c:y val="-1.201201201201195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700-4994-94FA-C1D8F37478B0}"/>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Sheet1!$C$4:$E$4</c:f>
              <c:numCache>
                <c:formatCode>General</c:formatCode>
                <c:ptCount val="3"/>
                <c:pt idx="0">
                  <c:v>2013</c:v>
                </c:pt>
                <c:pt idx="1">
                  <c:v>2014</c:v>
                </c:pt>
                <c:pt idx="2">
                  <c:v>2016</c:v>
                </c:pt>
              </c:numCache>
            </c:numRef>
          </c:cat>
          <c:val>
            <c:numRef>
              <c:f>Sheet1!$C$5:$E$5</c:f>
              <c:numCache>
                <c:formatCode>0.0</c:formatCode>
                <c:ptCount val="3"/>
                <c:pt idx="0" formatCode="General">
                  <c:v>50.4</c:v>
                </c:pt>
                <c:pt idx="1">
                  <c:v>50</c:v>
                </c:pt>
                <c:pt idx="2">
                  <c:v>36.4</c:v>
                </c:pt>
              </c:numCache>
            </c:numRef>
          </c:val>
          <c:extLst>
            <c:ext xmlns:c16="http://schemas.microsoft.com/office/drawing/2014/chart" uri="{C3380CC4-5D6E-409C-BE32-E72D297353CC}">
              <c16:uniqueId val="{00000003-A700-4994-94FA-C1D8F37478B0}"/>
            </c:ext>
          </c:extLst>
        </c:ser>
        <c:ser>
          <c:idx val="1"/>
          <c:order val="1"/>
          <c:tx>
            <c:strRef>
              <c:f>Sheet1!$B$6</c:f>
              <c:strCache>
                <c:ptCount val="1"/>
                <c:pt idx="0">
                  <c:v>Maryland</c:v>
                </c:pt>
              </c:strCache>
            </c:strRef>
          </c:tx>
          <c:spPr>
            <a:solidFill>
              <a:schemeClr val="accent2"/>
            </a:solidFill>
            <a:ln>
              <a:noFill/>
            </a:ln>
            <a:effectLst/>
            <a:sp3d/>
          </c:spPr>
          <c:invertIfNegative val="0"/>
          <c:dLbls>
            <c:dLbl>
              <c:idx val="0"/>
              <c:layout>
                <c:manualLayout>
                  <c:x val="2.6824034334763949E-2"/>
                  <c:y val="-9.009009009009008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700-4994-94FA-C1D8F37478B0}"/>
                </c:ext>
              </c:extLst>
            </c:dLbl>
            <c:dLbl>
              <c:idx val="1"/>
              <c:layout>
                <c:manualLayout>
                  <c:x val="2.5035765379112954E-2"/>
                  <c:y val="-9.009009009009064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700-4994-94FA-C1D8F37478B0}"/>
                </c:ext>
              </c:extLst>
            </c:dLbl>
            <c:dLbl>
              <c:idx val="2"/>
              <c:layout>
                <c:manualLayout>
                  <c:x val="2.5035765379112888E-2"/>
                  <c:y val="-1.201201201201201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700-4994-94FA-C1D8F37478B0}"/>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Sheet1!$C$4:$E$4</c:f>
              <c:numCache>
                <c:formatCode>General</c:formatCode>
                <c:ptCount val="3"/>
                <c:pt idx="0">
                  <c:v>2013</c:v>
                </c:pt>
                <c:pt idx="1">
                  <c:v>2014</c:v>
                </c:pt>
                <c:pt idx="2">
                  <c:v>2016</c:v>
                </c:pt>
              </c:numCache>
            </c:numRef>
          </c:cat>
          <c:val>
            <c:numRef>
              <c:f>Sheet1!$C$6:$E$6</c:f>
              <c:numCache>
                <c:formatCode>0.0</c:formatCode>
                <c:ptCount val="3"/>
                <c:pt idx="0">
                  <c:v>43</c:v>
                </c:pt>
                <c:pt idx="1">
                  <c:v>40.9</c:v>
                </c:pt>
                <c:pt idx="2">
                  <c:v>28.2</c:v>
                </c:pt>
              </c:numCache>
            </c:numRef>
          </c:val>
          <c:extLst>
            <c:ext xmlns:c16="http://schemas.microsoft.com/office/drawing/2014/chart" uri="{C3380CC4-5D6E-409C-BE32-E72D297353CC}">
              <c16:uniqueId val="{00000007-A700-4994-94FA-C1D8F37478B0}"/>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Sheet1!$B$254</c:f>
              <c:strCache>
                <c:ptCount val="1"/>
                <c:pt idx="0">
                  <c:v>Allegany</c:v>
                </c:pt>
              </c:strCache>
            </c:strRef>
          </c:tx>
          <c:spPr>
            <a:solidFill>
              <a:schemeClr val="accent1"/>
            </a:solidFill>
            <a:ln>
              <a:noFill/>
            </a:ln>
            <a:effectLst/>
            <a:sp3d/>
          </c:spPr>
          <c:invertIfNegative val="0"/>
          <c:dLbls>
            <c:dLbl>
              <c:idx val="0"/>
              <c:layout>
                <c:manualLayout>
                  <c:x val="1.4977431072923509E-2"/>
                  <c:y val="-2.6316853911968717E-2"/>
                </c:manualLayout>
              </c:layout>
              <c:showLegendKey val="0"/>
              <c:showVal val="1"/>
              <c:showCatName val="0"/>
              <c:showSerName val="0"/>
              <c:showPercent val="0"/>
              <c:showBubbleSize val="0"/>
              <c:extLst>
                <c:ext xmlns:c15="http://schemas.microsoft.com/office/drawing/2012/chart" uri="{CE6537A1-D6FC-4f65-9D91-7224C49458BB}">
                  <c15:layout>
                    <c:manualLayout>
                      <c:w val="6.8593069673512197E-2"/>
                      <c:h val="7.2593033991047926E-2"/>
                    </c:manualLayout>
                  </c15:layout>
                </c:ext>
                <c:ext xmlns:c16="http://schemas.microsoft.com/office/drawing/2014/chart" uri="{C3380CC4-5D6E-409C-BE32-E72D297353CC}">
                  <c16:uniqueId val="{00000000-FB35-4C96-B392-FD6A8D6B2319}"/>
                </c:ext>
              </c:extLst>
            </c:dLbl>
            <c:dLbl>
              <c:idx val="1"/>
              <c:layout>
                <c:manualLayout>
                  <c:x val="1.6094420600858368E-2"/>
                  <c:y val="-2.102102102102096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B35-4C96-B392-FD6A8D6B2319}"/>
                </c:ext>
              </c:extLst>
            </c:dLbl>
            <c:dLbl>
              <c:idx val="2"/>
              <c:layout>
                <c:manualLayout>
                  <c:x val="1.2238598972718033E-2"/>
                  <c:y val="-2.137607157660516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B35-4C96-B392-FD6A8D6B2319}"/>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Sheet1!$C$253:$E$253</c:f>
              <c:numCache>
                <c:formatCode>General</c:formatCode>
                <c:ptCount val="3"/>
                <c:pt idx="0">
                  <c:v>2013</c:v>
                </c:pt>
                <c:pt idx="1">
                  <c:v>2014</c:v>
                </c:pt>
                <c:pt idx="2">
                  <c:v>2016</c:v>
                </c:pt>
              </c:numCache>
            </c:numRef>
          </c:cat>
          <c:val>
            <c:numRef>
              <c:f>Sheet1!$C$254:$E$254</c:f>
              <c:numCache>
                <c:formatCode>0.0</c:formatCode>
                <c:ptCount val="3"/>
                <c:pt idx="0" formatCode="General">
                  <c:v>53.9</c:v>
                </c:pt>
                <c:pt idx="1">
                  <c:v>55.5</c:v>
                </c:pt>
                <c:pt idx="2" formatCode="General">
                  <c:v>52.5</c:v>
                </c:pt>
              </c:numCache>
            </c:numRef>
          </c:val>
          <c:extLst>
            <c:ext xmlns:c16="http://schemas.microsoft.com/office/drawing/2014/chart" uri="{C3380CC4-5D6E-409C-BE32-E72D297353CC}">
              <c16:uniqueId val="{00000003-FB35-4C96-B392-FD6A8D6B2319}"/>
            </c:ext>
          </c:extLst>
        </c:ser>
        <c:ser>
          <c:idx val="1"/>
          <c:order val="1"/>
          <c:tx>
            <c:strRef>
              <c:f>Sheet1!$B$255</c:f>
              <c:strCache>
                <c:ptCount val="1"/>
                <c:pt idx="0">
                  <c:v>Maryland</c:v>
                </c:pt>
              </c:strCache>
            </c:strRef>
          </c:tx>
          <c:spPr>
            <a:solidFill>
              <a:schemeClr val="accent2"/>
            </a:solidFill>
            <a:ln>
              <a:noFill/>
            </a:ln>
            <a:effectLst/>
            <a:sp3d/>
          </c:spPr>
          <c:invertIfNegative val="0"/>
          <c:dLbls>
            <c:dLbl>
              <c:idx val="0"/>
              <c:layout>
                <c:manualLayout>
                  <c:x val="3.0400572246065807E-2"/>
                  <c:y val="-2.702702702702702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FB35-4C96-B392-FD6A8D6B2319}"/>
                </c:ext>
              </c:extLst>
            </c:dLbl>
            <c:dLbl>
              <c:idx val="1"/>
              <c:layout>
                <c:manualLayout>
                  <c:x val="3.3977110157367603E-2"/>
                  <c:y val="-1.801801801801807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FB35-4C96-B392-FD6A8D6B2319}"/>
                </c:ext>
              </c:extLst>
            </c:dLbl>
            <c:dLbl>
              <c:idx val="2"/>
              <c:layout>
                <c:manualLayout>
                  <c:x val="3.2188841201716605E-2"/>
                  <c:y val="-2.402402402402402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FB35-4C96-B392-FD6A8D6B2319}"/>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Sheet1!$C$253:$E$253</c:f>
              <c:numCache>
                <c:formatCode>General</c:formatCode>
                <c:ptCount val="3"/>
                <c:pt idx="0">
                  <c:v>2013</c:v>
                </c:pt>
                <c:pt idx="1">
                  <c:v>2014</c:v>
                </c:pt>
                <c:pt idx="2">
                  <c:v>2016</c:v>
                </c:pt>
              </c:numCache>
            </c:numRef>
          </c:cat>
          <c:val>
            <c:numRef>
              <c:f>Sheet1!$C$255:$E$255</c:f>
              <c:numCache>
                <c:formatCode>0.0</c:formatCode>
                <c:ptCount val="3"/>
                <c:pt idx="0">
                  <c:v>52.4</c:v>
                </c:pt>
                <c:pt idx="1">
                  <c:v>54</c:v>
                </c:pt>
                <c:pt idx="2">
                  <c:v>50.5</c:v>
                </c:pt>
              </c:numCache>
            </c:numRef>
          </c:val>
          <c:extLst>
            <c:ext xmlns:c16="http://schemas.microsoft.com/office/drawing/2014/chart" uri="{C3380CC4-5D6E-409C-BE32-E72D297353CC}">
              <c16:uniqueId val="{00000007-FB35-4C96-B392-FD6A8D6B2319}"/>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Sheet1!$B$285</c:f>
              <c:strCache>
                <c:ptCount val="1"/>
                <c:pt idx="0">
                  <c:v>Allegany</c:v>
                </c:pt>
              </c:strCache>
            </c:strRef>
          </c:tx>
          <c:spPr>
            <a:solidFill>
              <a:schemeClr val="accent1"/>
            </a:solidFill>
            <a:ln>
              <a:noFill/>
            </a:ln>
            <a:effectLst/>
            <a:sp3d/>
          </c:spPr>
          <c:invertIfNegative val="0"/>
          <c:dLbls>
            <c:dLbl>
              <c:idx val="0"/>
              <c:layout>
                <c:manualLayout>
                  <c:x val="1.0596427490160459E-2"/>
                  <c:y val="-2.201097492687512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52E-41AC-9C18-D851CF8BBF80}"/>
                </c:ext>
              </c:extLst>
            </c:dLbl>
            <c:dLbl>
              <c:idx val="1"/>
              <c:layout>
                <c:manualLayout>
                  <c:x val="1.6651528913109295E-2"/>
                  <c:y val="-1.734707208560157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52E-41AC-9C18-D851CF8BBF80}"/>
                </c:ext>
              </c:extLst>
            </c:dLbl>
            <c:dLbl>
              <c:idx val="2"/>
              <c:layout>
                <c:manualLayout>
                  <c:x val="1.1835696968396661E-2"/>
                  <c:y val="-1.467958430878670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052E-41AC-9C18-D851CF8BBF80}"/>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Sheet1!$C$284:$E$284</c:f>
              <c:numCache>
                <c:formatCode>General</c:formatCode>
                <c:ptCount val="3"/>
                <c:pt idx="0">
                  <c:v>2013</c:v>
                </c:pt>
                <c:pt idx="1">
                  <c:v>2014</c:v>
                </c:pt>
                <c:pt idx="2">
                  <c:v>2016</c:v>
                </c:pt>
              </c:numCache>
            </c:numRef>
          </c:cat>
          <c:val>
            <c:numRef>
              <c:f>Sheet1!$C$285:$E$285</c:f>
              <c:numCache>
                <c:formatCode>0.0</c:formatCode>
                <c:ptCount val="3"/>
                <c:pt idx="0">
                  <c:v>36</c:v>
                </c:pt>
                <c:pt idx="1">
                  <c:v>31.7</c:v>
                </c:pt>
                <c:pt idx="2" formatCode="General">
                  <c:v>28.8</c:v>
                </c:pt>
              </c:numCache>
            </c:numRef>
          </c:val>
          <c:extLst>
            <c:ext xmlns:c16="http://schemas.microsoft.com/office/drawing/2014/chart" uri="{C3380CC4-5D6E-409C-BE32-E72D297353CC}">
              <c16:uniqueId val="{00000003-052E-41AC-9C18-D851CF8BBF80}"/>
            </c:ext>
          </c:extLst>
        </c:ser>
        <c:ser>
          <c:idx val="1"/>
          <c:order val="1"/>
          <c:tx>
            <c:strRef>
              <c:f>Sheet1!$B$286</c:f>
              <c:strCache>
                <c:ptCount val="1"/>
                <c:pt idx="0">
                  <c:v>Maryland</c:v>
                </c:pt>
              </c:strCache>
            </c:strRef>
          </c:tx>
          <c:spPr>
            <a:solidFill>
              <a:schemeClr val="accent2"/>
            </a:solidFill>
            <a:ln>
              <a:noFill/>
            </a:ln>
            <a:effectLst/>
            <a:sp3d/>
          </c:spPr>
          <c:invertIfNegative val="0"/>
          <c:dLbls>
            <c:dLbl>
              <c:idx val="0"/>
              <c:layout>
                <c:manualLayout>
                  <c:x val="2.448680631542308E-2"/>
                  <c:y val="-2.167533355149332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052E-41AC-9C18-D851CF8BBF80}"/>
                </c:ext>
              </c:extLst>
            </c:dLbl>
            <c:dLbl>
              <c:idx val="1"/>
              <c:layout>
                <c:manualLayout>
                  <c:x val="2.5035818070425066E-2"/>
                  <c:y val="-1.367287022104862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052E-41AC-9C18-D851CF8BBF80}"/>
                </c:ext>
              </c:extLst>
            </c:dLbl>
            <c:dLbl>
              <c:idx val="2"/>
              <c:layout>
                <c:manualLayout>
                  <c:x val="2.3247496423462088E-2"/>
                  <c:y val="-9.009009009009008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052E-41AC-9C18-D851CF8BBF80}"/>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Sheet1!$C$284:$E$284</c:f>
              <c:numCache>
                <c:formatCode>General</c:formatCode>
                <c:ptCount val="3"/>
                <c:pt idx="0">
                  <c:v>2013</c:v>
                </c:pt>
                <c:pt idx="1">
                  <c:v>2014</c:v>
                </c:pt>
                <c:pt idx="2">
                  <c:v>2016</c:v>
                </c:pt>
              </c:numCache>
            </c:numRef>
          </c:cat>
          <c:val>
            <c:numRef>
              <c:f>Sheet1!$C$286:$E$286</c:f>
              <c:numCache>
                <c:formatCode>0.0</c:formatCode>
                <c:ptCount val="3"/>
                <c:pt idx="0">
                  <c:v>39.4</c:v>
                </c:pt>
                <c:pt idx="1">
                  <c:v>32.200000000000003</c:v>
                </c:pt>
                <c:pt idx="2">
                  <c:v>28.4</c:v>
                </c:pt>
              </c:numCache>
            </c:numRef>
          </c:val>
          <c:extLst>
            <c:ext xmlns:c16="http://schemas.microsoft.com/office/drawing/2014/chart" uri="{C3380CC4-5D6E-409C-BE32-E72D297353CC}">
              <c16:uniqueId val="{00000007-052E-41AC-9C18-D851CF8BBF80}"/>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Sheet1!$B$316</c:f>
              <c:strCache>
                <c:ptCount val="1"/>
                <c:pt idx="0">
                  <c:v>Allegany</c:v>
                </c:pt>
              </c:strCache>
            </c:strRef>
          </c:tx>
          <c:spPr>
            <a:solidFill>
              <a:schemeClr val="accent1"/>
            </a:solidFill>
            <a:ln>
              <a:noFill/>
            </a:ln>
            <a:effectLst/>
            <a:sp3d/>
          </c:spPr>
          <c:invertIfNegative val="0"/>
          <c:dLbls>
            <c:dLbl>
              <c:idx val="0"/>
              <c:layout>
                <c:manualLayout>
                  <c:x val="1.5981582627413341E-2"/>
                  <c:y val="-1.699663321122548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C76-409F-BA37-9D77E09A1242}"/>
                </c:ext>
              </c:extLst>
            </c:dLbl>
            <c:dLbl>
              <c:idx val="1"/>
              <c:layout>
                <c:manualLayout>
                  <c:x val="2.3274036430322373E-2"/>
                  <c:y val="-1.4334022553771614E-2"/>
                </c:manualLayout>
              </c:layout>
              <c:showLegendKey val="0"/>
              <c:showVal val="1"/>
              <c:showCatName val="0"/>
              <c:showSerName val="0"/>
              <c:showPercent val="0"/>
              <c:showBubbleSize val="0"/>
              <c:extLst>
                <c:ext xmlns:c15="http://schemas.microsoft.com/office/drawing/2012/chart" uri="{CE6537A1-D6FC-4f65-9D91-7224C49458BB}">
                  <c15:layout>
                    <c:manualLayout>
                      <c:w val="7.1907995947705472E-2"/>
                      <c:h val="7.2994551879726963E-2"/>
                    </c:manualLayout>
                  </c15:layout>
                </c:ext>
                <c:ext xmlns:c16="http://schemas.microsoft.com/office/drawing/2014/chart" uri="{C3380CC4-5D6E-409C-BE32-E72D297353CC}">
                  <c16:uniqueId val="{00000001-BC76-409F-BA37-9D77E09A1242}"/>
                </c:ext>
              </c:extLst>
            </c:dLbl>
            <c:dLbl>
              <c:idx val="2"/>
              <c:layout>
                <c:manualLayout>
                  <c:x val="1.0729625026540639E-2"/>
                  <c:y val="-1.365332537217806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C76-409F-BA37-9D77E09A1242}"/>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Sheet1!$C$315:$E$315</c:f>
              <c:numCache>
                <c:formatCode>General</c:formatCode>
                <c:ptCount val="3"/>
                <c:pt idx="0">
                  <c:v>2013</c:v>
                </c:pt>
                <c:pt idx="1">
                  <c:v>2014</c:v>
                </c:pt>
                <c:pt idx="2">
                  <c:v>2016</c:v>
                </c:pt>
              </c:numCache>
            </c:numRef>
          </c:cat>
          <c:val>
            <c:numRef>
              <c:f>Sheet1!$C$316:$E$316</c:f>
              <c:numCache>
                <c:formatCode>0.0</c:formatCode>
                <c:ptCount val="3"/>
                <c:pt idx="0">
                  <c:v>44.4</c:v>
                </c:pt>
                <c:pt idx="1">
                  <c:v>43.9</c:v>
                </c:pt>
                <c:pt idx="2" formatCode="General">
                  <c:v>48.1</c:v>
                </c:pt>
              </c:numCache>
            </c:numRef>
          </c:val>
          <c:extLst>
            <c:ext xmlns:c16="http://schemas.microsoft.com/office/drawing/2014/chart" uri="{C3380CC4-5D6E-409C-BE32-E72D297353CC}">
              <c16:uniqueId val="{00000003-BC76-409F-BA37-9D77E09A1242}"/>
            </c:ext>
          </c:extLst>
        </c:ser>
        <c:ser>
          <c:idx val="1"/>
          <c:order val="1"/>
          <c:tx>
            <c:strRef>
              <c:f>Sheet1!$B$317</c:f>
              <c:strCache>
                <c:ptCount val="1"/>
                <c:pt idx="0">
                  <c:v>Maryland</c:v>
                </c:pt>
              </c:strCache>
            </c:strRef>
          </c:tx>
          <c:spPr>
            <a:solidFill>
              <a:schemeClr val="accent2"/>
            </a:solidFill>
            <a:ln>
              <a:noFill/>
            </a:ln>
            <a:effectLst/>
            <a:sp3d/>
          </c:spPr>
          <c:invertIfNegative val="0"/>
          <c:dLbls>
            <c:dLbl>
              <c:idx val="0"/>
              <c:layout>
                <c:manualLayout>
                  <c:x val="2.8612303290414878E-2"/>
                  <c:y val="-1.50150150150150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BC76-409F-BA37-9D77E09A1242}"/>
                </c:ext>
              </c:extLst>
            </c:dLbl>
            <c:dLbl>
              <c:idx val="1"/>
              <c:layout>
                <c:manualLayout>
                  <c:x val="2.6824005366700047E-2"/>
                  <c:y val="-1.099075501061159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BC76-409F-BA37-9D77E09A1242}"/>
                </c:ext>
              </c:extLst>
            </c:dLbl>
            <c:dLbl>
              <c:idx val="2"/>
              <c:layout>
                <c:manualLayout>
                  <c:x val="2.6824034334763949E-2"/>
                  <c:y val="-9.009009009009008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BC76-409F-BA37-9D77E09A1242}"/>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Sheet1!$C$315:$E$315</c:f>
              <c:numCache>
                <c:formatCode>General</c:formatCode>
                <c:ptCount val="3"/>
                <c:pt idx="0">
                  <c:v>2013</c:v>
                </c:pt>
                <c:pt idx="1">
                  <c:v>2014</c:v>
                </c:pt>
                <c:pt idx="2">
                  <c:v>2016</c:v>
                </c:pt>
              </c:numCache>
            </c:numRef>
          </c:cat>
          <c:val>
            <c:numRef>
              <c:f>Sheet1!$C$317:$E$317</c:f>
              <c:numCache>
                <c:formatCode>0.0</c:formatCode>
                <c:ptCount val="3"/>
                <c:pt idx="0">
                  <c:v>39.5</c:v>
                </c:pt>
                <c:pt idx="1">
                  <c:v>37.4</c:v>
                </c:pt>
                <c:pt idx="2">
                  <c:v>42.7</c:v>
                </c:pt>
              </c:numCache>
            </c:numRef>
          </c:val>
          <c:extLst>
            <c:ext xmlns:c16="http://schemas.microsoft.com/office/drawing/2014/chart" uri="{C3380CC4-5D6E-409C-BE32-E72D297353CC}">
              <c16:uniqueId val="{00000007-BC76-409F-BA37-9D77E09A1242}"/>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Sheet1!$C$6</c:f>
              <c:strCache>
                <c:ptCount val="1"/>
                <c:pt idx="0">
                  <c:v>Allegany</c:v>
                </c:pt>
              </c:strCache>
            </c:strRef>
          </c:tx>
          <c:spPr>
            <a:solidFill>
              <a:schemeClr val="accent1"/>
            </a:solidFill>
            <a:ln>
              <a:noFill/>
            </a:ln>
            <a:effectLst/>
            <a:sp3d/>
          </c:spPr>
          <c:invertIfNegative val="0"/>
          <c:dLbls>
            <c:dLbl>
              <c:idx val="0"/>
              <c:layout>
                <c:manualLayout>
                  <c:x val="1.1660499953116986E-2"/>
                  <c:y val="-1.914973653315629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E4D-43A2-BBDA-46C3BB3A749F}"/>
                </c:ext>
              </c:extLst>
            </c:dLbl>
            <c:dLbl>
              <c:idx val="1"/>
              <c:layout>
                <c:manualLayout>
                  <c:x val="1.4658028868230267E-2"/>
                  <c:y val="-1.373928303487518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8E4D-43A2-BBDA-46C3BB3A749F}"/>
                </c:ext>
              </c:extLst>
            </c:dLbl>
            <c:dLbl>
              <c:idx val="2"/>
              <c:layout>
                <c:manualLayout>
                  <c:x val="1.1660499953116986E-2"/>
                  <c:y val="-1.337448603008616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8E4D-43A2-BBDA-46C3BB3A749F}"/>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Sheet1!$D$5:$F$5</c:f>
              <c:numCache>
                <c:formatCode>General</c:formatCode>
                <c:ptCount val="3"/>
                <c:pt idx="0">
                  <c:v>2013</c:v>
                </c:pt>
                <c:pt idx="1">
                  <c:v>2014</c:v>
                </c:pt>
                <c:pt idx="2">
                  <c:v>2016</c:v>
                </c:pt>
              </c:numCache>
            </c:numRef>
          </c:cat>
          <c:val>
            <c:numRef>
              <c:f>Sheet1!$D$6:$F$6</c:f>
              <c:numCache>
                <c:formatCode>General</c:formatCode>
                <c:ptCount val="3"/>
                <c:pt idx="0">
                  <c:v>22.7</c:v>
                </c:pt>
                <c:pt idx="1">
                  <c:v>23.5</c:v>
                </c:pt>
                <c:pt idx="2">
                  <c:v>24.7</c:v>
                </c:pt>
              </c:numCache>
            </c:numRef>
          </c:val>
          <c:extLst>
            <c:ext xmlns:c16="http://schemas.microsoft.com/office/drawing/2014/chart" uri="{C3380CC4-5D6E-409C-BE32-E72D297353CC}">
              <c16:uniqueId val="{00000000-8E4D-43A2-BBDA-46C3BB3A749F}"/>
            </c:ext>
          </c:extLst>
        </c:ser>
        <c:ser>
          <c:idx val="1"/>
          <c:order val="1"/>
          <c:tx>
            <c:strRef>
              <c:f>Sheet1!$C$7</c:f>
              <c:strCache>
                <c:ptCount val="1"/>
                <c:pt idx="0">
                  <c:v>Maryland</c:v>
                </c:pt>
              </c:strCache>
            </c:strRef>
          </c:tx>
          <c:spPr>
            <a:solidFill>
              <a:schemeClr val="accent2"/>
            </a:solidFill>
            <a:ln>
              <a:noFill/>
            </a:ln>
            <a:effectLst/>
            <a:sp3d/>
          </c:spPr>
          <c:invertIfNegative val="0"/>
          <c:dLbls>
            <c:dLbl>
              <c:idx val="0"/>
              <c:layout>
                <c:manualLayout>
                  <c:x val="2.5604133483623018E-2"/>
                  <c:y val="-2.188552406136735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E4D-43A2-BBDA-46C3BB3A749F}"/>
                </c:ext>
              </c:extLst>
            </c:dLbl>
            <c:dLbl>
              <c:idx val="1"/>
              <c:layout>
                <c:manualLayout>
                  <c:x val="3.1159702138496722E-2"/>
                  <c:y val="-1.677897724568161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E4D-43A2-BBDA-46C3BB3A749F}"/>
                </c:ext>
              </c:extLst>
            </c:dLbl>
            <c:dLbl>
              <c:idx val="2"/>
              <c:layout>
                <c:manualLayout>
                  <c:x val="2.5274477954482046E-2"/>
                  <c:y val="-8.632546211482104E-3"/>
                </c:manualLayout>
              </c:layout>
              <c:showLegendKey val="0"/>
              <c:showVal val="1"/>
              <c:showCatName val="0"/>
              <c:showSerName val="0"/>
              <c:showPercent val="0"/>
              <c:showBubbleSize val="0"/>
              <c:extLst>
                <c:ext xmlns:c15="http://schemas.microsoft.com/office/drawing/2012/chart" uri="{CE6537A1-D6FC-4f65-9D91-7224C49458BB}">
                  <c15:layout>
                    <c:manualLayout>
                      <c:w val="9.6291557305336825E-2"/>
                      <c:h val="7.6064814814814821E-2"/>
                    </c:manualLayout>
                  </c15:layout>
                </c:ext>
                <c:ext xmlns:c16="http://schemas.microsoft.com/office/drawing/2014/chart" uri="{C3380CC4-5D6E-409C-BE32-E72D297353CC}">
                  <c16:uniqueId val="{00000003-8E4D-43A2-BBDA-46C3BB3A749F}"/>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Sheet1!$D$5:$F$5</c:f>
              <c:numCache>
                <c:formatCode>General</c:formatCode>
                <c:ptCount val="3"/>
                <c:pt idx="0">
                  <c:v>2013</c:v>
                </c:pt>
                <c:pt idx="1">
                  <c:v>2014</c:v>
                </c:pt>
                <c:pt idx="2">
                  <c:v>2016</c:v>
                </c:pt>
              </c:numCache>
            </c:numRef>
          </c:cat>
          <c:val>
            <c:numRef>
              <c:f>Sheet1!$D$7:$F$7</c:f>
              <c:numCache>
                <c:formatCode>General</c:formatCode>
                <c:ptCount val="3"/>
                <c:pt idx="0">
                  <c:v>19.600000000000001</c:v>
                </c:pt>
                <c:pt idx="1">
                  <c:v>17.7</c:v>
                </c:pt>
                <c:pt idx="2">
                  <c:v>18.2</c:v>
                </c:pt>
              </c:numCache>
            </c:numRef>
          </c:val>
          <c:extLst>
            <c:ext xmlns:c16="http://schemas.microsoft.com/office/drawing/2014/chart" uri="{C3380CC4-5D6E-409C-BE32-E72D297353CC}">
              <c16:uniqueId val="{00000004-8E4D-43A2-BBDA-46C3BB3A749F}"/>
            </c:ext>
          </c:extLst>
        </c:ser>
        <c:dLbls>
          <c:showLegendKey val="0"/>
          <c:showVal val="0"/>
          <c:showCatName val="0"/>
          <c:showSerName val="0"/>
          <c:showPercent val="0"/>
          <c:showBubbleSize val="0"/>
        </c:dLbls>
        <c:gapWidth val="150"/>
        <c:shape val="box"/>
        <c:axId val="259317520"/>
        <c:axId val="264962656"/>
        <c:axId val="0"/>
      </c:bar3DChart>
      <c:catAx>
        <c:axId val="25931752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264962656"/>
        <c:crosses val="autoZero"/>
        <c:auto val="1"/>
        <c:lblAlgn val="ctr"/>
        <c:lblOffset val="100"/>
        <c:noMultiLvlLbl val="0"/>
      </c:catAx>
      <c:valAx>
        <c:axId val="26496265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259317520"/>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8004511918214258E-2"/>
          <c:y val="5.5555568044106364E-2"/>
          <c:w val="0.74469225721784782"/>
          <c:h val="0.8416746864975212"/>
        </c:manualLayout>
      </c:layout>
      <c:bar3DChart>
        <c:barDir val="col"/>
        <c:grouping val="clustered"/>
        <c:varyColors val="0"/>
        <c:ser>
          <c:idx val="0"/>
          <c:order val="0"/>
          <c:tx>
            <c:strRef>
              <c:f>Sheet1!$C$29</c:f>
              <c:strCache>
                <c:ptCount val="1"/>
                <c:pt idx="0">
                  <c:v>Allegany</c:v>
                </c:pt>
              </c:strCache>
            </c:strRef>
          </c:tx>
          <c:spPr>
            <a:solidFill>
              <a:schemeClr val="accent1"/>
            </a:solidFill>
            <a:ln>
              <a:noFill/>
            </a:ln>
            <a:effectLst/>
            <a:sp3d/>
          </c:spPr>
          <c:invertIfNegative val="0"/>
          <c:dLbls>
            <c:dLbl>
              <c:idx val="0"/>
              <c:layout>
                <c:manualLayout>
                  <c:x val="3.1231229754263095E-3"/>
                  <c:y val="-2.555491960149528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003-46CF-A2AC-C358047CB2C8}"/>
                </c:ext>
              </c:extLst>
            </c:dLbl>
            <c:dLbl>
              <c:idx val="1"/>
              <c:layout>
                <c:manualLayout>
                  <c:x val="4.684684463139464E-3"/>
                  <c:y val="-1.987604857894077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003-46CF-A2AC-C358047CB2C8}"/>
                </c:ext>
              </c:extLst>
            </c:dLbl>
            <c:dLbl>
              <c:idx val="2"/>
              <c:layout>
                <c:manualLayout>
                  <c:x val="1.1940464470213347E-2"/>
                  <c:y val="-2.02445249065069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003-46CF-A2AC-C358047CB2C8}"/>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Sheet1!$D$28:$F$28</c:f>
              <c:numCache>
                <c:formatCode>General</c:formatCode>
                <c:ptCount val="3"/>
                <c:pt idx="0">
                  <c:v>2013</c:v>
                </c:pt>
                <c:pt idx="1">
                  <c:v>2014</c:v>
                </c:pt>
                <c:pt idx="2">
                  <c:v>2016</c:v>
                </c:pt>
              </c:numCache>
            </c:numRef>
          </c:cat>
          <c:val>
            <c:numRef>
              <c:f>Sheet1!$D$29:$F$29</c:f>
              <c:numCache>
                <c:formatCode>General</c:formatCode>
                <c:ptCount val="3"/>
                <c:pt idx="0">
                  <c:v>26.2</c:v>
                </c:pt>
                <c:pt idx="1">
                  <c:v>25.8</c:v>
                </c:pt>
                <c:pt idx="2">
                  <c:v>33.200000000000003</c:v>
                </c:pt>
              </c:numCache>
            </c:numRef>
          </c:val>
          <c:extLst>
            <c:ext xmlns:c16="http://schemas.microsoft.com/office/drawing/2014/chart" uri="{C3380CC4-5D6E-409C-BE32-E72D297353CC}">
              <c16:uniqueId val="{00000000-A003-46CF-A2AC-C358047CB2C8}"/>
            </c:ext>
          </c:extLst>
        </c:ser>
        <c:ser>
          <c:idx val="1"/>
          <c:order val="1"/>
          <c:tx>
            <c:strRef>
              <c:f>Sheet1!$C$30</c:f>
              <c:strCache>
                <c:ptCount val="1"/>
                <c:pt idx="0">
                  <c:v>Maryland</c:v>
                </c:pt>
              </c:strCache>
            </c:strRef>
          </c:tx>
          <c:spPr>
            <a:solidFill>
              <a:schemeClr val="accent2"/>
            </a:solidFill>
            <a:ln>
              <a:noFill/>
            </a:ln>
            <a:effectLst/>
            <a:sp3d/>
          </c:spPr>
          <c:invertIfNegative val="0"/>
          <c:dLbls>
            <c:dLbl>
              <c:idx val="0"/>
              <c:layout>
                <c:manualLayout>
                  <c:x val="1.8573605799172128E-2"/>
                  <c:y val="-2.271548409021813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003-46CF-A2AC-C358047CB2C8}"/>
                </c:ext>
              </c:extLst>
            </c:dLbl>
            <c:dLbl>
              <c:idx val="1"/>
              <c:layout>
                <c:manualLayout>
                  <c:x val="2.4819851750024803E-2"/>
                  <c:y val="-3.123379062404979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003-46CF-A2AC-C358047CB2C8}"/>
                </c:ext>
              </c:extLst>
            </c:dLbl>
            <c:dLbl>
              <c:idx val="2"/>
              <c:layout>
                <c:manualLayout>
                  <c:x val="2.8813760430646689E-2"/>
                  <c:y val="-2.839435511277254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003-46CF-A2AC-C358047CB2C8}"/>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Sheet1!$D$28:$F$28</c:f>
              <c:numCache>
                <c:formatCode>General</c:formatCode>
                <c:ptCount val="3"/>
                <c:pt idx="0">
                  <c:v>2013</c:v>
                </c:pt>
                <c:pt idx="1">
                  <c:v>2014</c:v>
                </c:pt>
                <c:pt idx="2">
                  <c:v>2016</c:v>
                </c:pt>
              </c:numCache>
            </c:numRef>
          </c:cat>
          <c:val>
            <c:numRef>
              <c:f>Sheet1!$D$30:$F$30</c:f>
              <c:numCache>
                <c:formatCode>General</c:formatCode>
                <c:ptCount val="3"/>
                <c:pt idx="0" formatCode="0.0">
                  <c:v>27</c:v>
                </c:pt>
                <c:pt idx="1">
                  <c:v>26.8</c:v>
                </c:pt>
                <c:pt idx="2">
                  <c:v>29.9</c:v>
                </c:pt>
              </c:numCache>
            </c:numRef>
          </c:val>
          <c:extLst>
            <c:ext xmlns:c16="http://schemas.microsoft.com/office/drawing/2014/chart" uri="{C3380CC4-5D6E-409C-BE32-E72D297353CC}">
              <c16:uniqueId val="{00000004-A003-46CF-A2AC-C358047CB2C8}"/>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Sheet1!$C$52</c:f>
              <c:strCache>
                <c:ptCount val="1"/>
                <c:pt idx="0">
                  <c:v>Allegany</c:v>
                </c:pt>
              </c:strCache>
            </c:strRef>
          </c:tx>
          <c:spPr>
            <a:solidFill>
              <a:schemeClr val="accent1"/>
            </a:solidFill>
            <a:ln>
              <a:noFill/>
            </a:ln>
            <a:effectLst/>
            <a:sp3d/>
          </c:spPr>
          <c:invertIfNegative val="0"/>
          <c:dLbls>
            <c:dLbl>
              <c:idx val="0"/>
              <c:layout>
                <c:manualLayout>
                  <c:x val="1.3844515312966594E-2"/>
                  <c:y val="-1.54486056112904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F9AB-4E70-8555-AC627E5AD241}"/>
                </c:ext>
              </c:extLst>
            </c:dLbl>
            <c:dLbl>
              <c:idx val="1"/>
              <c:layout>
                <c:manualLayout>
                  <c:x val="1.5382794792185104E-2"/>
                  <c:y val="-1.54486056112904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F9AB-4E70-8555-AC627E5AD241}"/>
                </c:ext>
              </c:extLst>
            </c:dLbl>
            <c:dLbl>
              <c:idx val="2"/>
              <c:layout>
                <c:manualLayout>
                  <c:x val="1.6921074271403616E-2"/>
                  <c:y val="-1.029907040752691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9AB-4E70-8555-AC627E5AD241}"/>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Sheet1!$D$51:$F$51</c:f>
              <c:numCache>
                <c:formatCode>General</c:formatCode>
                <c:ptCount val="3"/>
                <c:pt idx="0">
                  <c:v>2013</c:v>
                </c:pt>
                <c:pt idx="1">
                  <c:v>2014</c:v>
                </c:pt>
                <c:pt idx="2">
                  <c:v>2016</c:v>
                </c:pt>
              </c:numCache>
            </c:numRef>
          </c:cat>
          <c:val>
            <c:numRef>
              <c:f>Sheet1!$D$52:$F$52</c:f>
              <c:numCache>
                <c:formatCode>General</c:formatCode>
                <c:ptCount val="3"/>
                <c:pt idx="0">
                  <c:v>14.9</c:v>
                </c:pt>
                <c:pt idx="1">
                  <c:v>16.899999999999999</c:v>
                </c:pt>
                <c:pt idx="2">
                  <c:v>21.6</c:v>
                </c:pt>
              </c:numCache>
            </c:numRef>
          </c:val>
          <c:extLst>
            <c:ext xmlns:c16="http://schemas.microsoft.com/office/drawing/2014/chart" uri="{C3380CC4-5D6E-409C-BE32-E72D297353CC}">
              <c16:uniqueId val="{00000000-F9AB-4E70-8555-AC627E5AD241}"/>
            </c:ext>
          </c:extLst>
        </c:ser>
        <c:ser>
          <c:idx val="1"/>
          <c:order val="1"/>
          <c:tx>
            <c:strRef>
              <c:f>Sheet1!$C$53</c:f>
              <c:strCache>
                <c:ptCount val="1"/>
                <c:pt idx="0">
                  <c:v>Maryland</c:v>
                </c:pt>
              </c:strCache>
            </c:strRef>
          </c:tx>
          <c:spPr>
            <a:solidFill>
              <a:schemeClr val="accent2"/>
            </a:solidFill>
            <a:ln>
              <a:noFill/>
            </a:ln>
            <a:effectLst/>
            <a:sp3d/>
          </c:spPr>
          <c:invertIfNegative val="0"/>
          <c:dLbls>
            <c:dLbl>
              <c:idx val="0"/>
              <c:layout>
                <c:manualLayout>
                  <c:x val="2.6493896482512002E-2"/>
                  <c:y val="-1.029907040752701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9AB-4E70-8555-AC627E5AD241}"/>
                </c:ext>
              </c:extLst>
            </c:dLbl>
            <c:dLbl>
              <c:idx val="1"/>
              <c:layout>
                <c:manualLayout>
                  <c:x val="2.4358110493767064E-2"/>
                  <c:y val="-2.0078321592122753E-2"/>
                </c:manualLayout>
              </c:layout>
              <c:spPr>
                <a:noFill/>
                <a:ln>
                  <a:noFill/>
                </a:ln>
                <a:effectLst/>
              </c:spPr>
              <c:txPr>
                <a:bodyPr rot="0" spcFirstLastPara="1" vertOverflow="ellipsis" vert="horz" wrap="square" lIns="38100" tIns="19050" rIns="38100" bIns="19050" anchor="ctr" anchorCtr="1">
                  <a:no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7.1291557305336831E-2"/>
                      <c:h val="6.6805555555555562E-2"/>
                    </c:manualLayout>
                  </c15:layout>
                </c:ext>
                <c:ext xmlns:c16="http://schemas.microsoft.com/office/drawing/2014/chart" uri="{C3380CC4-5D6E-409C-BE32-E72D297353CC}">
                  <c16:uniqueId val="{00000002-F9AB-4E70-8555-AC627E5AD241}"/>
                </c:ext>
              </c:extLst>
            </c:dLbl>
            <c:dLbl>
              <c:idx val="2"/>
              <c:layout>
                <c:manualLayout>
                  <c:x val="2.4059296676819601E-2"/>
                  <c:y val="-1.287383800940864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9AB-4E70-8555-AC627E5AD241}"/>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Sheet1!$D$51:$F$51</c:f>
              <c:numCache>
                <c:formatCode>General</c:formatCode>
                <c:ptCount val="3"/>
                <c:pt idx="0">
                  <c:v>2013</c:v>
                </c:pt>
                <c:pt idx="1">
                  <c:v>2014</c:v>
                </c:pt>
                <c:pt idx="2">
                  <c:v>2016</c:v>
                </c:pt>
              </c:numCache>
            </c:numRef>
          </c:cat>
          <c:val>
            <c:numRef>
              <c:f>Sheet1!$D$53:$F$53</c:f>
              <c:numCache>
                <c:formatCode>General</c:formatCode>
                <c:ptCount val="3"/>
                <c:pt idx="0" formatCode="0.0">
                  <c:v>16</c:v>
                </c:pt>
                <c:pt idx="1">
                  <c:v>15.9</c:v>
                </c:pt>
                <c:pt idx="2">
                  <c:v>17.3</c:v>
                </c:pt>
              </c:numCache>
            </c:numRef>
          </c:val>
          <c:extLst>
            <c:ext xmlns:c16="http://schemas.microsoft.com/office/drawing/2014/chart" uri="{C3380CC4-5D6E-409C-BE32-E72D297353CC}">
              <c16:uniqueId val="{00000004-F9AB-4E70-8555-AC627E5AD241}"/>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Sheet1!$C$75</c:f>
              <c:strCache>
                <c:ptCount val="1"/>
                <c:pt idx="0">
                  <c:v>Allegany</c:v>
                </c:pt>
              </c:strCache>
            </c:strRef>
          </c:tx>
          <c:spPr>
            <a:solidFill>
              <a:schemeClr val="accent1"/>
            </a:solidFill>
            <a:ln>
              <a:noFill/>
            </a:ln>
            <a:effectLst/>
            <a:sp3d/>
          </c:spPr>
          <c:invertIfNegative val="0"/>
          <c:dLbls>
            <c:dLbl>
              <c:idx val="0"/>
              <c:layout>
                <c:manualLayout>
                  <c:x val="1.3518197942608331E-2"/>
                  <c:y val="-1.54631518367870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3DD3-47E5-B189-7FBABF8CDF39}"/>
                </c:ext>
              </c:extLst>
            </c:dLbl>
            <c:dLbl>
              <c:idx val="1"/>
              <c:layout>
                <c:manualLayout>
                  <c:x val="1.6522241929854572E-2"/>
                  <c:y val="-1.030876789119145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DD3-47E5-B189-7FBABF8CDF39}"/>
                </c:ext>
              </c:extLst>
            </c:dLbl>
            <c:dLbl>
              <c:idx val="2"/>
              <c:layout>
                <c:manualLayout>
                  <c:x val="1.6522241929854627E-2"/>
                  <c:y val="-1.54631518367870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3DD3-47E5-B189-7FBABF8CDF39}"/>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Sheet1!$D$74:$F$74</c:f>
              <c:numCache>
                <c:formatCode>General</c:formatCode>
                <c:ptCount val="3"/>
                <c:pt idx="0">
                  <c:v>2013</c:v>
                </c:pt>
                <c:pt idx="1">
                  <c:v>2014</c:v>
                </c:pt>
                <c:pt idx="2">
                  <c:v>2016</c:v>
                </c:pt>
              </c:numCache>
            </c:numRef>
          </c:cat>
          <c:val>
            <c:numRef>
              <c:f>Sheet1!$D$75:$F$75</c:f>
              <c:numCache>
                <c:formatCode>General</c:formatCode>
                <c:ptCount val="3"/>
                <c:pt idx="0">
                  <c:v>21.3</c:v>
                </c:pt>
                <c:pt idx="1">
                  <c:v>15.7</c:v>
                </c:pt>
                <c:pt idx="2">
                  <c:v>14.6</c:v>
                </c:pt>
              </c:numCache>
            </c:numRef>
          </c:val>
          <c:extLst>
            <c:ext xmlns:c16="http://schemas.microsoft.com/office/drawing/2014/chart" uri="{C3380CC4-5D6E-409C-BE32-E72D297353CC}">
              <c16:uniqueId val="{00000000-3DD3-47E5-B189-7FBABF8CDF39}"/>
            </c:ext>
          </c:extLst>
        </c:ser>
        <c:ser>
          <c:idx val="1"/>
          <c:order val="1"/>
          <c:tx>
            <c:strRef>
              <c:f>Sheet1!$C$76</c:f>
              <c:strCache>
                <c:ptCount val="1"/>
                <c:pt idx="0">
                  <c:v>Maryland</c:v>
                </c:pt>
              </c:strCache>
            </c:strRef>
          </c:tx>
          <c:spPr>
            <a:solidFill>
              <a:schemeClr val="accent2"/>
            </a:solidFill>
            <a:ln>
              <a:noFill/>
            </a:ln>
            <a:effectLst/>
            <a:sp3d/>
          </c:spPr>
          <c:invertIfNegative val="0"/>
          <c:dLbls>
            <c:dLbl>
              <c:idx val="0"/>
              <c:layout>
                <c:manualLayout>
                  <c:x val="2.290098635537199E-2"/>
                  <c:y val="-2.061753578238281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DD3-47E5-B189-7FBABF8CDF39}"/>
                </c:ext>
              </c:extLst>
            </c:dLbl>
            <c:dLbl>
              <c:idx val="1"/>
              <c:layout>
                <c:manualLayout>
                  <c:x val="2.4701520436546727E-2"/>
                  <c:y val="-9.0201719047924359E-3"/>
                </c:manualLayout>
              </c:layout>
              <c:spPr>
                <a:noFill/>
                <a:ln>
                  <a:noFill/>
                </a:ln>
                <a:effectLst/>
              </c:spPr>
              <c:txPr>
                <a:bodyPr rot="0" spcFirstLastPara="1" vertOverflow="ellipsis" vert="horz" wrap="square" lIns="38100" tIns="19050" rIns="38100" bIns="19050" anchor="ctr" anchorCtr="1">
                  <a:no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5.7993069173789741E-2"/>
                      <c:h val="7.8385395316897213E-2"/>
                    </c:manualLayout>
                  </c15:layout>
                </c:ext>
                <c:ext xmlns:c16="http://schemas.microsoft.com/office/drawing/2014/chart" uri="{C3380CC4-5D6E-409C-BE32-E72D297353CC}">
                  <c16:uniqueId val="{00000002-3DD3-47E5-B189-7FBABF8CDF39}"/>
                </c:ext>
              </c:extLst>
            </c:dLbl>
            <c:dLbl>
              <c:idx val="2"/>
              <c:layout>
                <c:manualLayout>
                  <c:x val="2.1172714907118754E-2"/>
                  <c:y val="-1.546315183678713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DD3-47E5-B189-7FBABF8CDF39}"/>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Sheet1!$D$74:$F$74</c:f>
              <c:numCache>
                <c:formatCode>General</c:formatCode>
                <c:ptCount val="3"/>
                <c:pt idx="0">
                  <c:v>2013</c:v>
                </c:pt>
                <c:pt idx="1">
                  <c:v>2014</c:v>
                </c:pt>
                <c:pt idx="2">
                  <c:v>2016</c:v>
                </c:pt>
              </c:numCache>
            </c:numRef>
          </c:cat>
          <c:val>
            <c:numRef>
              <c:f>Sheet1!$D$76:$F$76</c:f>
              <c:numCache>
                <c:formatCode>General</c:formatCode>
                <c:ptCount val="3"/>
                <c:pt idx="0">
                  <c:v>11.9</c:v>
                </c:pt>
                <c:pt idx="1">
                  <c:v>8.6999999999999993</c:v>
                </c:pt>
                <c:pt idx="2">
                  <c:v>9.6999999999999993</c:v>
                </c:pt>
              </c:numCache>
            </c:numRef>
          </c:val>
          <c:extLst>
            <c:ext xmlns:c16="http://schemas.microsoft.com/office/drawing/2014/chart" uri="{C3380CC4-5D6E-409C-BE32-E72D297353CC}">
              <c16:uniqueId val="{00000004-3DD3-47E5-B189-7FBABF8CDF39}"/>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Sheet1!$C$375</c:f>
              <c:strCache>
                <c:ptCount val="1"/>
                <c:pt idx="0">
                  <c:v>Allegany</c:v>
                </c:pt>
              </c:strCache>
            </c:strRef>
          </c:tx>
          <c:spPr>
            <a:solidFill>
              <a:schemeClr val="accent1"/>
            </a:solidFill>
            <a:ln>
              <a:noFill/>
            </a:ln>
            <a:effectLst/>
            <a:sp3d/>
          </c:spPr>
          <c:invertIfNegative val="0"/>
          <c:dLbls>
            <c:dLbl>
              <c:idx val="0"/>
              <c:layout>
                <c:manualLayout>
                  <c:x val="8.2525096401658872E-3"/>
                  <c:y val="-5.860671983726820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7D31-407D-BD2B-0C635087C51F}"/>
                </c:ext>
              </c:extLst>
            </c:dLbl>
            <c:dLbl>
              <c:idx val="1"/>
              <c:layout>
                <c:manualLayout>
                  <c:x val="1.9806023136398128E-2"/>
                  <c:y val="-2.344268793490685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D31-407D-BD2B-0C635087C51F}"/>
                </c:ext>
              </c:extLst>
            </c:dLbl>
            <c:dLbl>
              <c:idx val="2"/>
              <c:layout>
                <c:manualLayout>
                  <c:x val="1.3204015424265419E-2"/>
                  <c:y val="-2.637302392677021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7D31-407D-BD2B-0C635087C51F}"/>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Sheet1!$D$374:$F$374</c:f>
              <c:numCache>
                <c:formatCode>General</c:formatCode>
                <c:ptCount val="3"/>
                <c:pt idx="0">
                  <c:v>2013</c:v>
                </c:pt>
                <c:pt idx="1">
                  <c:v>2014</c:v>
                </c:pt>
                <c:pt idx="2">
                  <c:v>2016</c:v>
                </c:pt>
              </c:numCache>
            </c:numRef>
          </c:cat>
          <c:val>
            <c:numRef>
              <c:f>Sheet1!$D$375:$F$375</c:f>
              <c:numCache>
                <c:formatCode>General</c:formatCode>
                <c:ptCount val="3"/>
                <c:pt idx="0">
                  <c:v>14.7</c:v>
                </c:pt>
                <c:pt idx="1">
                  <c:v>11.7</c:v>
                </c:pt>
                <c:pt idx="2" formatCode="0.0">
                  <c:v>11.9</c:v>
                </c:pt>
              </c:numCache>
            </c:numRef>
          </c:val>
          <c:extLst>
            <c:ext xmlns:c16="http://schemas.microsoft.com/office/drawing/2014/chart" uri="{C3380CC4-5D6E-409C-BE32-E72D297353CC}">
              <c16:uniqueId val="{00000000-7D31-407D-BD2B-0C635087C51F}"/>
            </c:ext>
          </c:extLst>
        </c:ser>
        <c:ser>
          <c:idx val="1"/>
          <c:order val="1"/>
          <c:tx>
            <c:strRef>
              <c:f>Sheet1!$C$376</c:f>
              <c:strCache>
                <c:ptCount val="1"/>
                <c:pt idx="0">
                  <c:v>Maryland</c:v>
                </c:pt>
              </c:strCache>
            </c:strRef>
          </c:tx>
          <c:spPr>
            <a:solidFill>
              <a:schemeClr val="accent2"/>
            </a:solidFill>
            <a:ln>
              <a:noFill/>
            </a:ln>
            <a:effectLst/>
            <a:sp3d/>
          </c:spPr>
          <c:invertIfNegative val="0"/>
          <c:dLbls>
            <c:dLbl>
              <c:idx val="0"/>
              <c:layout>
                <c:manualLayout>
                  <c:x val="2.6408030848530838E-2"/>
                  <c:y val="-1.172134396745342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7D31-407D-BD2B-0C635087C51F}"/>
                </c:ext>
              </c:extLst>
            </c:dLbl>
            <c:dLbl>
              <c:idx val="1"/>
              <c:layout>
                <c:manualLayout>
                  <c:x val="1.9806023136398128E-2"/>
                  <c:y val="-1.172134396745342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7D31-407D-BD2B-0C635087C51F}"/>
                </c:ext>
              </c:extLst>
            </c:dLbl>
            <c:dLbl>
              <c:idx val="2"/>
              <c:layout>
                <c:manualLayout>
                  <c:x val="2.6408030848530838E-2"/>
                  <c:y val="-2.637302392677021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7D31-407D-BD2B-0C635087C51F}"/>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Sheet1!$D$374:$F$374</c:f>
              <c:numCache>
                <c:formatCode>General</c:formatCode>
                <c:ptCount val="3"/>
                <c:pt idx="0">
                  <c:v>2013</c:v>
                </c:pt>
                <c:pt idx="1">
                  <c:v>2014</c:v>
                </c:pt>
                <c:pt idx="2">
                  <c:v>2016</c:v>
                </c:pt>
              </c:numCache>
            </c:numRef>
          </c:cat>
          <c:val>
            <c:numRef>
              <c:f>Sheet1!$D$376:$F$376</c:f>
              <c:numCache>
                <c:formatCode>0.0</c:formatCode>
                <c:ptCount val="3"/>
                <c:pt idx="0" formatCode="General">
                  <c:v>12.5</c:v>
                </c:pt>
                <c:pt idx="1">
                  <c:v>10.3</c:v>
                </c:pt>
                <c:pt idx="2">
                  <c:v>9</c:v>
                </c:pt>
              </c:numCache>
            </c:numRef>
          </c:val>
          <c:extLst>
            <c:ext xmlns:c16="http://schemas.microsoft.com/office/drawing/2014/chart" uri="{C3380CC4-5D6E-409C-BE32-E72D297353CC}">
              <c16:uniqueId val="{00000001-7D31-407D-BD2B-0C635087C51F}"/>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Sheet1!$C$98</c:f>
              <c:strCache>
                <c:ptCount val="1"/>
                <c:pt idx="0">
                  <c:v>Allegany</c:v>
                </c:pt>
              </c:strCache>
            </c:strRef>
          </c:tx>
          <c:spPr>
            <a:solidFill>
              <a:schemeClr val="accent1"/>
            </a:solidFill>
            <a:ln>
              <a:noFill/>
            </a:ln>
            <a:effectLst/>
            <a:sp3d/>
          </c:spPr>
          <c:invertIfNegative val="0"/>
          <c:dLbls>
            <c:dLbl>
              <c:idx val="0"/>
              <c:layout>
                <c:manualLayout>
                  <c:x val="2.9669328457226554E-2"/>
                  <c:y val="-3.55285902810850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2609-4A83-BD06-2BB9CD58E516}"/>
                </c:ext>
              </c:extLst>
            </c:dLbl>
            <c:dLbl>
              <c:idx val="1"/>
              <c:layout>
                <c:manualLayout>
                  <c:x val="2.9354058735394574E-2"/>
                  <c:y val="-3.552859028108506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2609-4A83-BD06-2BB9CD58E516}"/>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Sheet1!$D$97:$E$97</c:f>
              <c:numCache>
                <c:formatCode>General</c:formatCode>
                <c:ptCount val="2"/>
                <c:pt idx="0">
                  <c:v>2014</c:v>
                </c:pt>
                <c:pt idx="1">
                  <c:v>2016</c:v>
                </c:pt>
              </c:numCache>
            </c:numRef>
          </c:cat>
          <c:val>
            <c:numRef>
              <c:f>Sheet1!$D$98:$E$98</c:f>
              <c:numCache>
                <c:formatCode>General</c:formatCode>
                <c:ptCount val="2"/>
                <c:pt idx="0">
                  <c:v>48.7</c:v>
                </c:pt>
                <c:pt idx="1">
                  <c:v>49.4</c:v>
                </c:pt>
              </c:numCache>
            </c:numRef>
          </c:val>
          <c:extLst>
            <c:ext xmlns:c16="http://schemas.microsoft.com/office/drawing/2014/chart" uri="{C3380CC4-5D6E-409C-BE32-E72D297353CC}">
              <c16:uniqueId val="{00000002-2609-4A83-BD06-2BB9CD58E516}"/>
            </c:ext>
          </c:extLst>
        </c:ser>
        <c:ser>
          <c:idx val="1"/>
          <c:order val="1"/>
          <c:tx>
            <c:strRef>
              <c:f>Sheet1!$C$99</c:f>
              <c:strCache>
                <c:ptCount val="1"/>
                <c:pt idx="0">
                  <c:v>Maryland</c:v>
                </c:pt>
              </c:strCache>
            </c:strRef>
          </c:tx>
          <c:spPr>
            <a:solidFill>
              <a:schemeClr val="accent2"/>
            </a:solidFill>
            <a:ln>
              <a:noFill/>
            </a:ln>
            <a:effectLst/>
            <a:sp3d/>
          </c:spPr>
          <c:invertIfNegative val="0"/>
          <c:dLbls>
            <c:dLbl>
              <c:idx val="0"/>
              <c:layout>
                <c:manualLayout>
                  <c:x val="3.0270033570319394E-2"/>
                  <c:y val="-3.16792514395884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609-4A83-BD06-2BB9CD58E516}"/>
                </c:ext>
              </c:extLst>
            </c:dLbl>
            <c:dLbl>
              <c:idx val="1"/>
              <c:layout>
                <c:manualLayout>
                  <c:x val="2.9954763848487272E-2"/>
                  <c:y val="-2.77777304470285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609-4A83-BD06-2BB9CD58E516}"/>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Sheet1!$D$97:$E$97</c:f>
              <c:numCache>
                <c:formatCode>General</c:formatCode>
                <c:ptCount val="2"/>
                <c:pt idx="0">
                  <c:v>2014</c:v>
                </c:pt>
                <c:pt idx="1">
                  <c:v>2016</c:v>
                </c:pt>
              </c:numCache>
            </c:numRef>
          </c:cat>
          <c:val>
            <c:numRef>
              <c:f>Sheet1!$D$99:$E$99</c:f>
              <c:numCache>
                <c:formatCode>General</c:formatCode>
                <c:ptCount val="2"/>
                <c:pt idx="0">
                  <c:v>37.6</c:v>
                </c:pt>
                <c:pt idx="1">
                  <c:v>35.299999999999997</c:v>
                </c:pt>
              </c:numCache>
            </c:numRef>
          </c:val>
          <c:extLst>
            <c:ext xmlns:c16="http://schemas.microsoft.com/office/drawing/2014/chart" uri="{C3380CC4-5D6E-409C-BE32-E72D297353CC}">
              <c16:uniqueId val="{00000005-2609-4A83-BD06-2BB9CD58E516}"/>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Sheet1!$C$121</c:f>
              <c:strCache>
                <c:ptCount val="1"/>
                <c:pt idx="0">
                  <c:v>Allegany</c:v>
                </c:pt>
              </c:strCache>
            </c:strRef>
          </c:tx>
          <c:spPr>
            <a:solidFill>
              <a:schemeClr val="accent1"/>
            </a:solidFill>
            <a:ln>
              <a:noFill/>
            </a:ln>
            <a:effectLst/>
            <a:sp3d/>
          </c:spPr>
          <c:invertIfNegative val="0"/>
          <c:dLbls>
            <c:dLbl>
              <c:idx val="0"/>
              <c:layout>
                <c:manualLayout>
                  <c:x val="1.1888430357434525E-2"/>
                  <c:y val="-2.496600211522978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2EA-485E-84AC-6AC9618E4BD8}"/>
                </c:ext>
              </c:extLst>
            </c:dLbl>
            <c:dLbl>
              <c:idx val="1"/>
              <c:layout>
                <c:manualLayout>
                  <c:x val="2.2290806920189785E-2"/>
                  <c:y val="-1.664400141015319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2EA-485E-84AC-6AC9618E4BD8}"/>
                </c:ext>
              </c:extLst>
            </c:dLbl>
            <c:dLbl>
              <c:idx val="2"/>
              <c:layout>
                <c:manualLayout>
                  <c:x val="1.6346591741472398E-2"/>
                  <c:y val="-1.664400141015319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2EA-485E-84AC-6AC9618E4BD8}"/>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Sheet1!$D$120:$F$120</c:f>
              <c:numCache>
                <c:formatCode>General</c:formatCode>
                <c:ptCount val="3"/>
                <c:pt idx="0">
                  <c:v>2013</c:v>
                </c:pt>
                <c:pt idx="1">
                  <c:v>2014</c:v>
                </c:pt>
                <c:pt idx="2">
                  <c:v>2016</c:v>
                </c:pt>
              </c:numCache>
            </c:numRef>
          </c:cat>
          <c:val>
            <c:numRef>
              <c:f>Sheet1!$D$121:$F$121</c:f>
              <c:numCache>
                <c:formatCode>General</c:formatCode>
                <c:ptCount val="3"/>
                <c:pt idx="0">
                  <c:v>36.4</c:v>
                </c:pt>
                <c:pt idx="1">
                  <c:v>33.1</c:v>
                </c:pt>
                <c:pt idx="2">
                  <c:v>29.4</c:v>
                </c:pt>
              </c:numCache>
            </c:numRef>
          </c:val>
          <c:extLst>
            <c:ext xmlns:c16="http://schemas.microsoft.com/office/drawing/2014/chart" uri="{C3380CC4-5D6E-409C-BE32-E72D297353CC}">
              <c16:uniqueId val="{00000000-A2EA-485E-84AC-6AC9618E4BD8}"/>
            </c:ext>
          </c:extLst>
        </c:ser>
        <c:ser>
          <c:idx val="1"/>
          <c:order val="1"/>
          <c:tx>
            <c:strRef>
              <c:f>Sheet1!$C$122</c:f>
              <c:strCache>
                <c:ptCount val="1"/>
                <c:pt idx="0">
                  <c:v>Maryland</c:v>
                </c:pt>
              </c:strCache>
            </c:strRef>
          </c:tx>
          <c:spPr>
            <a:solidFill>
              <a:schemeClr val="accent2"/>
            </a:solidFill>
            <a:ln>
              <a:noFill/>
            </a:ln>
            <a:effectLst/>
            <a:sp3d/>
          </c:spPr>
          <c:invertIfNegative val="0"/>
          <c:dLbls>
            <c:dLbl>
              <c:idx val="0"/>
              <c:layout>
                <c:manualLayout>
                  <c:x val="2.2610835040540043E-2"/>
                  <c:y val="-1.941800164517872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2EA-485E-84AC-6AC9618E4BD8}"/>
                </c:ext>
              </c:extLst>
            </c:dLbl>
            <c:dLbl>
              <c:idx val="1"/>
              <c:layout>
                <c:manualLayout>
                  <c:x val="2.7583498671444506E-2"/>
                  <c:y val="-1.664400141015319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2EA-485E-84AC-6AC9618E4BD8}"/>
                </c:ext>
              </c:extLst>
            </c:dLbl>
            <c:dLbl>
              <c:idx val="2"/>
              <c:layout>
                <c:manualLayout>
                  <c:x val="2.5194345413195502E-2"/>
                  <c:y val="-1.941800164517872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2EA-485E-84AC-6AC9618E4BD8}"/>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Sheet1!$D$120:$F$120</c:f>
              <c:numCache>
                <c:formatCode>General</c:formatCode>
                <c:ptCount val="3"/>
                <c:pt idx="0">
                  <c:v>2013</c:v>
                </c:pt>
                <c:pt idx="1">
                  <c:v>2014</c:v>
                </c:pt>
                <c:pt idx="2">
                  <c:v>2016</c:v>
                </c:pt>
              </c:numCache>
            </c:numRef>
          </c:cat>
          <c:val>
            <c:numRef>
              <c:f>Sheet1!$D$122:$F$122</c:f>
              <c:numCache>
                <c:formatCode>General</c:formatCode>
                <c:ptCount val="3"/>
                <c:pt idx="0">
                  <c:v>31.2</c:v>
                </c:pt>
                <c:pt idx="1">
                  <c:v>26.1</c:v>
                </c:pt>
                <c:pt idx="2">
                  <c:v>25.5</c:v>
                </c:pt>
              </c:numCache>
            </c:numRef>
          </c:val>
          <c:extLst>
            <c:ext xmlns:c16="http://schemas.microsoft.com/office/drawing/2014/chart" uri="{C3380CC4-5D6E-409C-BE32-E72D297353CC}">
              <c16:uniqueId val="{00000004-A2EA-485E-84AC-6AC9618E4BD8}"/>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1642684031521381E-2"/>
          <c:y val="5.5555603082848341E-2"/>
          <c:w val="0.74469225721784782"/>
          <c:h val="0.8416746864975212"/>
        </c:manualLayout>
      </c:layout>
      <c:bar3DChart>
        <c:barDir val="col"/>
        <c:grouping val="clustered"/>
        <c:varyColors val="0"/>
        <c:ser>
          <c:idx val="0"/>
          <c:order val="0"/>
          <c:tx>
            <c:strRef>
              <c:f>Sheet1!$B$37</c:f>
              <c:strCache>
                <c:ptCount val="1"/>
                <c:pt idx="0">
                  <c:v>Allegany</c:v>
                </c:pt>
              </c:strCache>
            </c:strRef>
          </c:tx>
          <c:spPr>
            <a:solidFill>
              <a:schemeClr val="accent1"/>
            </a:solidFill>
            <a:ln>
              <a:noFill/>
            </a:ln>
            <a:effectLst/>
            <a:sp3d/>
          </c:spPr>
          <c:invertIfNegative val="0"/>
          <c:dLbls>
            <c:dLbl>
              <c:idx val="0"/>
              <c:layout>
                <c:manualLayout>
                  <c:x val="7.1530758226037196E-3"/>
                  <c:y val="-9.0090090090091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226-4BC0-9E93-E0A848441EF3}"/>
                </c:ext>
              </c:extLst>
            </c:dLbl>
            <c:dLbl>
              <c:idx val="1"/>
              <c:layout>
                <c:manualLayout>
                  <c:x val="0"/>
                  <c:y val="-6.00600600600600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226-4BC0-9E93-E0A848441EF3}"/>
                </c:ext>
              </c:extLst>
            </c:dLbl>
            <c:dLbl>
              <c:idx val="2"/>
              <c:layout>
                <c:manualLayout>
                  <c:x val="1.3271253994971016E-2"/>
                  <c:y val="-2.20162817098533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3226-4BC0-9E93-E0A848441EF3}"/>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Sheet1!$C$36:$E$36</c:f>
              <c:numCache>
                <c:formatCode>General</c:formatCode>
                <c:ptCount val="3"/>
                <c:pt idx="0">
                  <c:v>2013</c:v>
                </c:pt>
                <c:pt idx="1">
                  <c:v>2014</c:v>
                </c:pt>
                <c:pt idx="2">
                  <c:v>2016</c:v>
                </c:pt>
              </c:numCache>
            </c:numRef>
          </c:cat>
          <c:val>
            <c:numRef>
              <c:f>Sheet1!$C$37:$E$37</c:f>
              <c:numCache>
                <c:formatCode>0.0</c:formatCode>
                <c:ptCount val="3"/>
                <c:pt idx="0" formatCode="General">
                  <c:v>18.399999999999999</c:v>
                </c:pt>
                <c:pt idx="1">
                  <c:v>13.6</c:v>
                </c:pt>
                <c:pt idx="2" formatCode="General">
                  <c:v>20.9</c:v>
                </c:pt>
              </c:numCache>
            </c:numRef>
          </c:val>
          <c:extLst>
            <c:ext xmlns:c16="http://schemas.microsoft.com/office/drawing/2014/chart" uri="{C3380CC4-5D6E-409C-BE32-E72D297353CC}">
              <c16:uniqueId val="{00000003-3226-4BC0-9E93-E0A848441EF3}"/>
            </c:ext>
          </c:extLst>
        </c:ser>
        <c:ser>
          <c:idx val="1"/>
          <c:order val="1"/>
          <c:tx>
            <c:strRef>
              <c:f>Sheet1!$B$38</c:f>
              <c:strCache>
                <c:ptCount val="1"/>
                <c:pt idx="0">
                  <c:v>Maryland</c:v>
                </c:pt>
              </c:strCache>
            </c:strRef>
          </c:tx>
          <c:spPr>
            <a:solidFill>
              <a:schemeClr val="accent2"/>
            </a:solidFill>
            <a:ln>
              <a:noFill/>
            </a:ln>
            <a:effectLst/>
            <a:sp3d/>
          </c:spPr>
          <c:invertIfNegative val="0"/>
          <c:dLbls>
            <c:dLbl>
              <c:idx val="0"/>
              <c:layout>
                <c:manualLayout>
                  <c:x val="1.7882689556509266E-2"/>
                  <c:y val="-1.201201201201201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3226-4BC0-9E93-E0A848441EF3}"/>
                </c:ext>
              </c:extLst>
            </c:dLbl>
            <c:dLbl>
              <c:idx val="1"/>
              <c:layout>
                <c:manualLayout>
                  <c:x val="2.0719922096854256E-2"/>
                  <c:y val="-8.722161244705678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3226-4BC0-9E93-E0A848441EF3}"/>
                </c:ext>
              </c:extLst>
            </c:dLbl>
            <c:dLbl>
              <c:idx val="2"/>
              <c:layout>
                <c:manualLayout>
                  <c:x val="1.7882641788775681E-2"/>
                  <c:y val="-1.987370382378933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226-4BC0-9E93-E0A848441EF3}"/>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Sheet1!$C$36:$E$36</c:f>
              <c:numCache>
                <c:formatCode>General</c:formatCode>
                <c:ptCount val="3"/>
                <c:pt idx="0">
                  <c:v>2013</c:v>
                </c:pt>
                <c:pt idx="1">
                  <c:v>2014</c:v>
                </c:pt>
                <c:pt idx="2">
                  <c:v>2016</c:v>
                </c:pt>
              </c:numCache>
            </c:numRef>
          </c:cat>
          <c:val>
            <c:numRef>
              <c:f>Sheet1!$C$38:$E$38</c:f>
              <c:numCache>
                <c:formatCode>General</c:formatCode>
                <c:ptCount val="3"/>
                <c:pt idx="0" formatCode="0.0">
                  <c:v>19.100000000000001</c:v>
                </c:pt>
                <c:pt idx="1">
                  <c:v>17.600000000000001</c:v>
                </c:pt>
                <c:pt idx="2">
                  <c:v>21.3</c:v>
                </c:pt>
              </c:numCache>
            </c:numRef>
          </c:val>
          <c:extLst>
            <c:ext xmlns:c16="http://schemas.microsoft.com/office/drawing/2014/chart" uri="{C3380CC4-5D6E-409C-BE32-E72D297353CC}">
              <c16:uniqueId val="{00000007-3226-4BC0-9E93-E0A848441EF3}"/>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Sheet1!$C$145</c:f>
              <c:strCache>
                <c:ptCount val="1"/>
                <c:pt idx="0">
                  <c:v>Allegany</c:v>
                </c:pt>
              </c:strCache>
            </c:strRef>
          </c:tx>
          <c:spPr>
            <a:solidFill>
              <a:schemeClr val="accent1"/>
            </a:solidFill>
            <a:ln>
              <a:noFill/>
            </a:ln>
            <a:effectLst/>
            <a:sp3d/>
          </c:spPr>
          <c:invertIfNegative val="0"/>
          <c:dLbls>
            <c:dLbl>
              <c:idx val="0"/>
              <c:layout>
                <c:manualLayout>
                  <c:x val="1.4290949477930236E-2"/>
                  <c:y val="-1.34492068992101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E37-4359-BC0C-652EEC29A7C6}"/>
                </c:ext>
              </c:extLst>
            </c:dLbl>
            <c:dLbl>
              <c:idx val="1"/>
              <c:layout>
                <c:manualLayout>
                  <c:x val="2.2230365854558086E-2"/>
                  <c:y val="-2.151873103873635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E37-4359-BC0C-652EEC29A7C6}"/>
                </c:ext>
              </c:extLst>
            </c:dLbl>
            <c:dLbl>
              <c:idx val="2"/>
              <c:layout>
                <c:manualLayout>
                  <c:x val="1.7466716028581398E-2"/>
                  <c:y val="-1.34492068992101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E37-4359-BC0C-652EEC29A7C6}"/>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Sheet1!$D$144:$F$144</c:f>
              <c:numCache>
                <c:formatCode>General</c:formatCode>
                <c:ptCount val="3"/>
                <c:pt idx="0">
                  <c:v>2013</c:v>
                </c:pt>
                <c:pt idx="1">
                  <c:v>2014</c:v>
                </c:pt>
                <c:pt idx="2">
                  <c:v>2016</c:v>
                </c:pt>
              </c:numCache>
            </c:numRef>
          </c:cat>
          <c:val>
            <c:numRef>
              <c:f>Sheet1!$D$145:$F$145</c:f>
              <c:numCache>
                <c:formatCode>General</c:formatCode>
                <c:ptCount val="3"/>
                <c:pt idx="0">
                  <c:v>21.2</c:v>
                </c:pt>
                <c:pt idx="1">
                  <c:v>21.2</c:v>
                </c:pt>
                <c:pt idx="2">
                  <c:v>21.2</c:v>
                </c:pt>
              </c:numCache>
            </c:numRef>
          </c:val>
          <c:extLst>
            <c:ext xmlns:c16="http://schemas.microsoft.com/office/drawing/2014/chart" uri="{C3380CC4-5D6E-409C-BE32-E72D297353CC}">
              <c16:uniqueId val="{00000000-CE37-4359-BC0C-652EEC29A7C6}"/>
            </c:ext>
          </c:extLst>
        </c:ser>
        <c:ser>
          <c:idx val="1"/>
          <c:order val="1"/>
          <c:tx>
            <c:strRef>
              <c:f>Sheet1!$C$146</c:f>
              <c:strCache>
                <c:ptCount val="1"/>
                <c:pt idx="0">
                  <c:v>Maryland</c:v>
                </c:pt>
              </c:strCache>
            </c:strRef>
          </c:tx>
          <c:spPr>
            <a:solidFill>
              <a:schemeClr val="accent2"/>
            </a:solidFill>
            <a:ln>
              <a:noFill/>
            </a:ln>
            <a:effectLst/>
            <a:sp3d/>
          </c:spPr>
          <c:invertIfNegative val="0"/>
          <c:dLbls>
            <c:dLbl>
              <c:idx val="0"/>
              <c:layout>
                <c:manualLayout>
                  <c:x val="2.5795976503828581E-2"/>
                  <c:y val="-1.34492068992101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E37-4359-BC0C-652EEC29A7C6}"/>
                </c:ext>
              </c:extLst>
            </c:dLbl>
            <c:dLbl>
              <c:idx val="1"/>
              <c:layout>
                <c:manualLayout>
                  <c:x val="2.4208093228503029E-2"/>
                  <c:y val="-1.34492068992101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E37-4359-BC0C-652EEC29A7C6}"/>
                </c:ext>
              </c:extLst>
            </c:dLbl>
            <c:dLbl>
              <c:idx val="2"/>
              <c:layout>
                <c:manualLayout>
                  <c:x val="2.698588871888952E-2"/>
                  <c:y val="-2.689841379842032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E37-4359-BC0C-652EEC29A7C6}"/>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Sheet1!$D$144:$F$144</c:f>
              <c:numCache>
                <c:formatCode>General</c:formatCode>
                <c:ptCount val="3"/>
                <c:pt idx="0">
                  <c:v>2013</c:v>
                </c:pt>
                <c:pt idx="1">
                  <c:v>2014</c:v>
                </c:pt>
                <c:pt idx="2">
                  <c:v>2016</c:v>
                </c:pt>
              </c:numCache>
            </c:numRef>
          </c:cat>
          <c:val>
            <c:numRef>
              <c:f>Sheet1!$D$146:$F$146</c:f>
              <c:numCache>
                <c:formatCode>General</c:formatCode>
                <c:ptCount val="3"/>
                <c:pt idx="0">
                  <c:v>19.8</c:v>
                </c:pt>
                <c:pt idx="1">
                  <c:v>18.8</c:v>
                </c:pt>
                <c:pt idx="2">
                  <c:v>18.399999999999999</c:v>
                </c:pt>
              </c:numCache>
            </c:numRef>
          </c:val>
          <c:extLst>
            <c:ext xmlns:c16="http://schemas.microsoft.com/office/drawing/2014/chart" uri="{C3380CC4-5D6E-409C-BE32-E72D297353CC}">
              <c16:uniqueId val="{00000004-CE37-4359-BC0C-652EEC29A7C6}"/>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Sheet1!$C$191</c:f>
              <c:strCache>
                <c:ptCount val="1"/>
                <c:pt idx="0">
                  <c:v>Allegany</c:v>
                </c:pt>
              </c:strCache>
            </c:strRef>
          </c:tx>
          <c:spPr>
            <a:solidFill>
              <a:schemeClr val="accent1"/>
            </a:solidFill>
            <a:ln>
              <a:noFill/>
            </a:ln>
            <a:effectLst/>
            <a:sp3d/>
          </c:spPr>
          <c:invertIfNegative val="0"/>
          <c:dLbls>
            <c:dLbl>
              <c:idx val="0"/>
              <c:layout>
                <c:manualLayout>
                  <c:x val="4.4444444444444446E-2"/>
                  <c:y val="-6.018518518518518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2E1-415E-AB2B-A408433616ED}"/>
                </c:ext>
              </c:extLst>
            </c:dLbl>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Sheet1!$D$190</c:f>
              <c:numCache>
                <c:formatCode>General</c:formatCode>
                <c:ptCount val="1"/>
                <c:pt idx="0">
                  <c:v>2016</c:v>
                </c:pt>
              </c:numCache>
            </c:numRef>
          </c:cat>
          <c:val>
            <c:numRef>
              <c:f>Sheet1!$D$191</c:f>
              <c:numCache>
                <c:formatCode>General</c:formatCode>
                <c:ptCount val="1"/>
                <c:pt idx="0">
                  <c:v>15.2</c:v>
                </c:pt>
              </c:numCache>
            </c:numRef>
          </c:val>
          <c:extLst>
            <c:ext xmlns:c16="http://schemas.microsoft.com/office/drawing/2014/chart" uri="{C3380CC4-5D6E-409C-BE32-E72D297353CC}">
              <c16:uniqueId val="{00000001-C2E1-415E-AB2B-A408433616ED}"/>
            </c:ext>
          </c:extLst>
        </c:ser>
        <c:ser>
          <c:idx val="1"/>
          <c:order val="1"/>
          <c:tx>
            <c:strRef>
              <c:f>Sheet1!$C$192</c:f>
              <c:strCache>
                <c:ptCount val="1"/>
                <c:pt idx="0">
                  <c:v>Maryland</c:v>
                </c:pt>
              </c:strCache>
            </c:strRef>
          </c:tx>
          <c:spPr>
            <a:solidFill>
              <a:schemeClr val="accent2"/>
            </a:solidFill>
            <a:ln>
              <a:noFill/>
            </a:ln>
            <a:effectLst/>
            <a:sp3d/>
          </c:spPr>
          <c:invertIfNegative val="0"/>
          <c:dLbls>
            <c:dLbl>
              <c:idx val="0"/>
              <c:layout>
                <c:manualLayout>
                  <c:x val="3.8888849135764937E-2"/>
                  <c:y val="-7.581564151957030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2E1-415E-AB2B-A408433616ED}"/>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Sheet1!$D$190</c:f>
              <c:numCache>
                <c:formatCode>General</c:formatCode>
                <c:ptCount val="1"/>
                <c:pt idx="0">
                  <c:v>2016</c:v>
                </c:pt>
              </c:numCache>
            </c:numRef>
          </c:cat>
          <c:val>
            <c:numRef>
              <c:f>Sheet1!$D$192</c:f>
              <c:numCache>
                <c:formatCode>General</c:formatCode>
                <c:ptCount val="1"/>
                <c:pt idx="0">
                  <c:v>13.7</c:v>
                </c:pt>
              </c:numCache>
            </c:numRef>
          </c:val>
          <c:extLst>
            <c:ext xmlns:c16="http://schemas.microsoft.com/office/drawing/2014/chart" uri="{C3380CC4-5D6E-409C-BE32-E72D297353CC}">
              <c16:uniqueId val="{00000003-C2E1-415E-AB2B-A408433616ED}"/>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Sheet1!$C$168</c:f>
              <c:strCache>
                <c:ptCount val="1"/>
                <c:pt idx="0">
                  <c:v>Allegany</c:v>
                </c:pt>
              </c:strCache>
            </c:strRef>
          </c:tx>
          <c:spPr>
            <a:solidFill>
              <a:schemeClr val="accent1"/>
            </a:solidFill>
            <a:ln>
              <a:noFill/>
            </a:ln>
            <a:effectLst/>
            <a:sp3d/>
          </c:spPr>
          <c:invertIfNegative val="0"/>
          <c:dLbls>
            <c:dLbl>
              <c:idx val="0"/>
              <c:layout>
                <c:manualLayout>
                  <c:x val="1.847903254261906E-2"/>
                  <c:y val="-1.55185296743003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8AB-4A77-9E47-038F8B8FFC25}"/>
                </c:ext>
              </c:extLst>
            </c:dLbl>
            <c:dLbl>
              <c:idx val="1"/>
              <c:layout>
                <c:manualLayout>
                  <c:x val="1.6939113164067439E-2"/>
                  <c:y val="-2.069137289906712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E8AB-4A77-9E47-038F8B8FFC25}"/>
                </c:ext>
              </c:extLst>
            </c:dLbl>
            <c:dLbl>
              <c:idx val="2"/>
              <c:layout>
                <c:manualLayout>
                  <c:x val="1.3859274406964203E-2"/>
                  <c:y val="-1.034568644953361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E8AB-4A77-9E47-038F8B8FFC25}"/>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Sheet1!$D$167:$F$167</c:f>
              <c:numCache>
                <c:formatCode>General</c:formatCode>
                <c:ptCount val="3"/>
                <c:pt idx="0">
                  <c:v>2013</c:v>
                </c:pt>
                <c:pt idx="1">
                  <c:v>2014</c:v>
                </c:pt>
                <c:pt idx="2">
                  <c:v>2016</c:v>
                </c:pt>
              </c:numCache>
            </c:numRef>
          </c:cat>
          <c:val>
            <c:numRef>
              <c:f>Sheet1!$D$168:$F$168</c:f>
              <c:numCache>
                <c:formatCode>General</c:formatCode>
                <c:ptCount val="3"/>
                <c:pt idx="0">
                  <c:v>5.0999999999999996</c:v>
                </c:pt>
                <c:pt idx="1">
                  <c:v>4.2</c:v>
                </c:pt>
                <c:pt idx="2" formatCode="0.0">
                  <c:v>5</c:v>
                </c:pt>
              </c:numCache>
            </c:numRef>
          </c:val>
          <c:extLst>
            <c:ext xmlns:c16="http://schemas.microsoft.com/office/drawing/2014/chart" uri="{C3380CC4-5D6E-409C-BE32-E72D297353CC}">
              <c16:uniqueId val="{00000000-E8AB-4A77-9E47-038F8B8FFC25}"/>
            </c:ext>
          </c:extLst>
        </c:ser>
        <c:ser>
          <c:idx val="1"/>
          <c:order val="1"/>
          <c:tx>
            <c:strRef>
              <c:f>Sheet1!$C$169</c:f>
              <c:strCache>
                <c:ptCount val="1"/>
                <c:pt idx="0">
                  <c:v>Maryland</c:v>
                </c:pt>
              </c:strCache>
            </c:strRef>
          </c:tx>
          <c:spPr>
            <a:solidFill>
              <a:schemeClr val="accent2"/>
            </a:solidFill>
            <a:ln>
              <a:noFill/>
            </a:ln>
            <a:effectLst/>
            <a:sp3d/>
          </c:spPr>
          <c:invertIfNegative val="0"/>
          <c:dLbls>
            <c:dLbl>
              <c:idx val="0"/>
              <c:layout>
                <c:manualLayout>
                  <c:x val="2.4366253454966756E-2"/>
                  <c:y val="-1.810495128668375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8AB-4A77-9E47-038F8B8FFC25}"/>
                </c:ext>
              </c:extLst>
            </c:dLbl>
            <c:dLbl>
              <c:idx val="1"/>
              <c:layout>
                <c:manualLayout>
                  <c:x val="2.2192663314815848E-2"/>
                  <c:y val="-1.551852967430027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8AB-4A77-9E47-038F8B8FFC25}"/>
                </c:ext>
              </c:extLst>
            </c:dLbl>
            <c:dLbl>
              <c:idx val="2"/>
              <c:layout>
                <c:manualLayout>
                  <c:x val="2.3128376530901149E-2"/>
                  <c:y val="-1.55185296743003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8AB-4A77-9E47-038F8B8FFC25}"/>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Sheet1!$D$167:$F$167</c:f>
              <c:numCache>
                <c:formatCode>General</c:formatCode>
                <c:ptCount val="3"/>
                <c:pt idx="0">
                  <c:v>2013</c:v>
                </c:pt>
                <c:pt idx="1">
                  <c:v>2014</c:v>
                </c:pt>
                <c:pt idx="2">
                  <c:v>2016</c:v>
                </c:pt>
              </c:numCache>
            </c:numRef>
          </c:cat>
          <c:val>
            <c:numRef>
              <c:f>Sheet1!$D$169:$F$169</c:f>
              <c:numCache>
                <c:formatCode>General</c:formatCode>
                <c:ptCount val="3"/>
                <c:pt idx="0">
                  <c:v>4.9000000000000004</c:v>
                </c:pt>
                <c:pt idx="1">
                  <c:v>4.2</c:v>
                </c:pt>
                <c:pt idx="2">
                  <c:v>4.3</c:v>
                </c:pt>
              </c:numCache>
            </c:numRef>
          </c:val>
          <c:extLst>
            <c:ext xmlns:c16="http://schemas.microsoft.com/office/drawing/2014/chart" uri="{C3380CC4-5D6E-409C-BE32-E72D297353CC}">
              <c16:uniqueId val="{00000004-E8AB-4A77-9E47-038F8B8FFC25}"/>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Sheet1!$C$214</c:f>
              <c:strCache>
                <c:ptCount val="1"/>
                <c:pt idx="0">
                  <c:v>Allegany</c:v>
                </c:pt>
              </c:strCache>
            </c:strRef>
          </c:tx>
          <c:spPr>
            <a:solidFill>
              <a:schemeClr val="accent1"/>
            </a:solidFill>
            <a:ln>
              <a:noFill/>
            </a:ln>
            <a:effectLst/>
            <a:sp3d/>
          </c:spPr>
          <c:invertIfNegative val="0"/>
          <c:dLbls>
            <c:dLbl>
              <c:idx val="0"/>
              <c:layout>
                <c:manualLayout>
                  <c:x val="1.2845850357643957E-2"/>
                  <c:y val="-1.057286839630195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3CBF-4287-AE4A-B62D4EBE185B}"/>
                </c:ext>
              </c:extLst>
            </c:dLbl>
            <c:dLbl>
              <c:idx val="1"/>
              <c:layout>
                <c:manualLayout>
                  <c:x val="2.1409750596073255E-2"/>
                  <c:y val="-1.850251969352834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CBF-4287-AE4A-B62D4EBE185B}"/>
                </c:ext>
              </c:extLst>
            </c:dLbl>
            <c:dLbl>
              <c:idx val="2"/>
              <c:layout>
                <c:manualLayout>
                  <c:x val="1.8555117183263532E-2"/>
                  <c:y val="-2.378895389167934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3CBF-4287-AE4A-B62D4EBE185B}"/>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Sheet1!$D$213:$F$213</c:f>
              <c:numCache>
                <c:formatCode>General</c:formatCode>
                <c:ptCount val="3"/>
                <c:pt idx="0">
                  <c:v>2013</c:v>
                </c:pt>
                <c:pt idx="1">
                  <c:v>2014</c:v>
                </c:pt>
                <c:pt idx="2">
                  <c:v>2016</c:v>
                </c:pt>
              </c:numCache>
            </c:numRef>
          </c:cat>
          <c:val>
            <c:numRef>
              <c:f>Sheet1!$D$214:$F$214</c:f>
              <c:numCache>
                <c:formatCode>General</c:formatCode>
                <c:ptCount val="3"/>
                <c:pt idx="0">
                  <c:v>48.9</c:v>
                </c:pt>
                <c:pt idx="1">
                  <c:v>40.9</c:v>
                </c:pt>
                <c:pt idx="2" formatCode="0.0">
                  <c:v>44.9</c:v>
                </c:pt>
              </c:numCache>
            </c:numRef>
          </c:val>
          <c:extLst>
            <c:ext xmlns:c16="http://schemas.microsoft.com/office/drawing/2014/chart" uri="{C3380CC4-5D6E-409C-BE32-E72D297353CC}">
              <c16:uniqueId val="{00000000-3CBF-4287-AE4A-B62D4EBE185B}"/>
            </c:ext>
          </c:extLst>
        </c:ser>
        <c:ser>
          <c:idx val="1"/>
          <c:order val="1"/>
          <c:tx>
            <c:strRef>
              <c:f>Sheet1!$C$215</c:f>
              <c:strCache>
                <c:ptCount val="1"/>
                <c:pt idx="0">
                  <c:v>Maryland</c:v>
                </c:pt>
              </c:strCache>
            </c:strRef>
          </c:tx>
          <c:spPr>
            <a:solidFill>
              <a:schemeClr val="accent2"/>
            </a:solidFill>
            <a:ln>
              <a:noFill/>
            </a:ln>
            <a:effectLst/>
            <a:sp3d/>
          </c:spPr>
          <c:invertIfNegative val="0"/>
          <c:dLbls>
            <c:dLbl>
              <c:idx val="0"/>
              <c:layout>
                <c:manualLayout>
                  <c:x val="2.5230576270691148E-2"/>
                  <c:y val="-1.321608549537738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CBF-4287-AE4A-B62D4EBE185B}"/>
                </c:ext>
              </c:extLst>
            </c:dLbl>
            <c:dLbl>
              <c:idx val="1"/>
              <c:layout>
                <c:manualLayout>
                  <c:x val="2.2299070052591512E-2"/>
                  <c:y val="-2.114573679260391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3CBF-4287-AE4A-B62D4EBE185B}"/>
                </c:ext>
              </c:extLst>
            </c:dLbl>
            <c:dLbl>
              <c:idx val="2"/>
              <c:layout>
                <c:manualLayout>
                  <c:x val="2.2375942857881401E-2"/>
                  <c:y val="-1.850251969352834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CBF-4287-AE4A-B62D4EBE185B}"/>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Sheet1!$D$213:$F$213</c:f>
              <c:numCache>
                <c:formatCode>General</c:formatCode>
                <c:ptCount val="3"/>
                <c:pt idx="0">
                  <c:v>2013</c:v>
                </c:pt>
                <c:pt idx="1">
                  <c:v>2014</c:v>
                </c:pt>
                <c:pt idx="2">
                  <c:v>2016</c:v>
                </c:pt>
              </c:numCache>
            </c:numRef>
          </c:cat>
          <c:val>
            <c:numRef>
              <c:f>Sheet1!$D$215:$F$215</c:f>
              <c:numCache>
                <c:formatCode>General</c:formatCode>
                <c:ptCount val="3"/>
                <c:pt idx="0">
                  <c:v>39.1</c:v>
                </c:pt>
                <c:pt idx="1">
                  <c:v>32.4</c:v>
                </c:pt>
                <c:pt idx="2">
                  <c:v>31.8</c:v>
                </c:pt>
              </c:numCache>
            </c:numRef>
          </c:val>
          <c:extLst>
            <c:ext xmlns:c16="http://schemas.microsoft.com/office/drawing/2014/chart" uri="{C3380CC4-5D6E-409C-BE32-E72D297353CC}">
              <c16:uniqueId val="{00000004-3CBF-4287-AE4A-B62D4EBE185B}"/>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978839839382503E-2"/>
          <c:y val="6.0844790268431918E-2"/>
          <c:w val="0.74469225721784782"/>
          <c:h val="0.8416746864975212"/>
        </c:manualLayout>
      </c:layout>
      <c:bar3DChart>
        <c:barDir val="col"/>
        <c:grouping val="clustered"/>
        <c:varyColors val="0"/>
        <c:ser>
          <c:idx val="0"/>
          <c:order val="0"/>
          <c:tx>
            <c:strRef>
              <c:f>Sheet1!$C$238</c:f>
              <c:strCache>
                <c:ptCount val="1"/>
                <c:pt idx="0">
                  <c:v>Allegany</c:v>
                </c:pt>
              </c:strCache>
            </c:strRef>
          </c:tx>
          <c:spPr>
            <a:solidFill>
              <a:schemeClr val="accent1"/>
            </a:solidFill>
            <a:ln>
              <a:noFill/>
            </a:ln>
            <a:effectLst/>
            <a:sp3d/>
          </c:spPr>
          <c:invertIfNegative val="0"/>
          <c:dLbls>
            <c:dLbl>
              <c:idx val="0"/>
              <c:layout>
                <c:manualLayout>
                  <c:x val="1.4433753616962275E-2"/>
                  <c:y val="-2.644628925243628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CAF-43B3-B8E7-1BCF7026B3FA}"/>
                </c:ext>
              </c:extLst>
            </c:dLbl>
            <c:dLbl>
              <c:idx val="1"/>
              <c:layout>
                <c:manualLayout>
                  <c:x val="0"/>
                  <c:y val="-2.644628925243628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CAF-43B3-B8E7-1BCF7026B3FA}"/>
                </c:ext>
              </c:extLst>
            </c:dLbl>
            <c:dLbl>
              <c:idx val="2"/>
              <c:layout>
                <c:manualLayout>
                  <c:x val="1.2830003215077459E-2"/>
                  <c:y val="-1.851240247670540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CAF-43B3-B8E7-1BCF7026B3FA}"/>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Sheet1!$D$237:$F$237</c:f>
              <c:numCache>
                <c:formatCode>General</c:formatCode>
                <c:ptCount val="3"/>
                <c:pt idx="0">
                  <c:v>2013</c:v>
                </c:pt>
                <c:pt idx="1">
                  <c:v>2014</c:v>
                </c:pt>
                <c:pt idx="2">
                  <c:v>2016</c:v>
                </c:pt>
              </c:numCache>
            </c:numRef>
          </c:cat>
          <c:val>
            <c:numRef>
              <c:f>Sheet1!$D$238:$F$238</c:f>
              <c:numCache>
                <c:formatCode>General</c:formatCode>
                <c:ptCount val="3"/>
                <c:pt idx="0">
                  <c:v>16.7</c:v>
                </c:pt>
                <c:pt idx="1">
                  <c:v>15.3</c:v>
                </c:pt>
                <c:pt idx="2" formatCode="0.0">
                  <c:v>15.2</c:v>
                </c:pt>
              </c:numCache>
            </c:numRef>
          </c:val>
          <c:extLst>
            <c:ext xmlns:c16="http://schemas.microsoft.com/office/drawing/2014/chart" uri="{C3380CC4-5D6E-409C-BE32-E72D297353CC}">
              <c16:uniqueId val="{00000000-CCAF-43B3-B8E7-1BCF7026B3FA}"/>
            </c:ext>
          </c:extLst>
        </c:ser>
        <c:ser>
          <c:idx val="1"/>
          <c:order val="1"/>
          <c:tx>
            <c:strRef>
              <c:f>Sheet1!$C$239</c:f>
              <c:strCache>
                <c:ptCount val="1"/>
                <c:pt idx="0">
                  <c:v>Maryland</c:v>
                </c:pt>
              </c:strCache>
            </c:strRef>
          </c:tx>
          <c:spPr>
            <a:solidFill>
              <a:schemeClr val="accent2"/>
            </a:solidFill>
            <a:ln>
              <a:noFill/>
            </a:ln>
            <a:effectLst/>
            <a:sp3d/>
          </c:spPr>
          <c:invertIfNegative val="0"/>
          <c:dLbls>
            <c:dLbl>
              <c:idx val="0"/>
              <c:layout>
                <c:manualLayout>
                  <c:x val="3.1844674121706752E-2"/>
                  <c:y val="-2.909091817767991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CAF-43B3-B8E7-1BCF7026B3FA}"/>
                </c:ext>
              </c:extLst>
            </c:dLbl>
            <c:dLbl>
              <c:idx val="1"/>
              <c:layout>
                <c:manualLayout>
                  <c:x val="2.3081630390337636E-2"/>
                  <c:y val="-1.851240247670540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CAF-43B3-B8E7-1BCF7026B3FA}"/>
                </c:ext>
              </c:extLst>
            </c:dLbl>
            <c:dLbl>
              <c:idx val="2"/>
              <c:layout>
                <c:manualLayout>
                  <c:x val="3.1414944781737029E-2"/>
                  <c:y val="-1.32231446262182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CAF-43B3-B8E7-1BCF7026B3FA}"/>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Sheet1!$D$237:$F$237</c:f>
              <c:numCache>
                <c:formatCode>General</c:formatCode>
                <c:ptCount val="3"/>
                <c:pt idx="0">
                  <c:v>2013</c:v>
                </c:pt>
                <c:pt idx="1">
                  <c:v>2014</c:v>
                </c:pt>
                <c:pt idx="2">
                  <c:v>2016</c:v>
                </c:pt>
              </c:numCache>
            </c:numRef>
          </c:cat>
          <c:val>
            <c:numRef>
              <c:f>Sheet1!$D$239:$F$239</c:f>
              <c:numCache>
                <c:formatCode>General</c:formatCode>
                <c:ptCount val="3"/>
                <c:pt idx="0">
                  <c:v>15.7</c:v>
                </c:pt>
                <c:pt idx="1">
                  <c:v>15.9</c:v>
                </c:pt>
                <c:pt idx="2">
                  <c:v>16.3</c:v>
                </c:pt>
              </c:numCache>
            </c:numRef>
          </c:val>
          <c:extLst>
            <c:ext xmlns:c16="http://schemas.microsoft.com/office/drawing/2014/chart" uri="{C3380CC4-5D6E-409C-BE32-E72D297353CC}">
              <c16:uniqueId val="{00000004-CCAF-43B3-B8E7-1BCF7026B3FA}"/>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Sheet1!$C$261</c:f>
              <c:strCache>
                <c:ptCount val="1"/>
                <c:pt idx="0">
                  <c:v>Allegany</c:v>
                </c:pt>
              </c:strCache>
            </c:strRef>
          </c:tx>
          <c:spPr>
            <a:solidFill>
              <a:schemeClr val="accent1"/>
            </a:solidFill>
            <a:ln>
              <a:noFill/>
            </a:ln>
            <a:effectLst/>
            <a:sp3d/>
          </c:spPr>
          <c:invertIfNegative val="0"/>
          <c:dLbls>
            <c:dLbl>
              <c:idx val="0"/>
              <c:layout>
                <c:manualLayout>
                  <c:x val="1.8271258411342826E-2"/>
                  <c:y val="-1.673101814393286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8FA-48A6-93CF-24B247EF5E3D}"/>
                </c:ext>
              </c:extLst>
            </c:dLbl>
            <c:dLbl>
              <c:idx val="1"/>
              <c:layout>
                <c:manualLayout>
                  <c:x val="1.0658234073283332E-2"/>
                  <c:y val="-1.39425151199441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8FA-48A6-93CF-24B247EF5E3D}"/>
                </c:ext>
              </c:extLst>
            </c:dLbl>
            <c:dLbl>
              <c:idx val="2"/>
              <c:layout>
                <c:manualLayout>
                  <c:x val="1.2180838940895236E-2"/>
                  <c:y val="-1.394251511994405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8FA-48A6-93CF-24B247EF5E3D}"/>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Sheet1!$D$260:$F$260</c:f>
              <c:numCache>
                <c:formatCode>General</c:formatCode>
                <c:ptCount val="3"/>
                <c:pt idx="0">
                  <c:v>2013</c:v>
                </c:pt>
                <c:pt idx="1">
                  <c:v>2014</c:v>
                </c:pt>
                <c:pt idx="2">
                  <c:v>2016</c:v>
                </c:pt>
              </c:numCache>
            </c:numRef>
          </c:cat>
          <c:val>
            <c:numRef>
              <c:f>Sheet1!$D$261:$F$261</c:f>
              <c:numCache>
                <c:formatCode>General</c:formatCode>
                <c:ptCount val="3"/>
                <c:pt idx="0">
                  <c:v>42.2</c:v>
                </c:pt>
                <c:pt idx="1">
                  <c:v>42.6</c:v>
                </c:pt>
                <c:pt idx="2" formatCode="0.0">
                  <c:v>45.7</c:v>
                </c:pt>
              </c:numCache>
            </c:numRef>
          </c:val>
          <c:extLst>
            <c:ext xmlns:c16="http://schemas.microsoft.com/office/drawing/2014/chart" uri="{C3380CC4-5D6E-409C-BE32-E72D297353CC}">
              <c16:uniqueId val="{00000000-A8FA-48A6-93CF-24B247EF5E3D}"/>
            </c:ext>
          </c:extLst>
        </c:ser>
        <c:ser>
          <c:idx val="1"/>
          <c:order val="1"/>
          <c:tx>
            <c:strRef>
              <c:f>Sheet1!$C$262</c:f>
              <c:strCache>
                <c:ptCount val="1"/>
                <c:pt idx="0">
                  <c:v>Maryland</c:v>
                </c:pt>
              </c:strCache>
            </c:strRef>
          </c:tx>
          <c:spPr>
            <a:solidFill>
              <a:schemeClr val="accent2"/>
            </a:solidFill>
            <a:ln>
              <a:noFill/>
            </a:ln>
            <a:effectLst/>
            <a:sp3d/>
          </c:spPr>
          <c:invertIfNegative val="0"/>
          <c:dLbls>
            <c:dLbl>
              <c:idx val="0"/>
              <c:layout>
                <c:manualLayout>
                  <c:x val="2.7057527728492937E-2"/>
                  <c:y val="-1.394251511994405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8FA-48A6-93CF-24B247EF5E3D}"/>
                </c:ext>
              </c:extLst>
            </c:dLbl>
            <c:dLbl>
              <c:idx val="1"/>
              <c:layout>
                <c:manualLayout>
                  <c:x val="2.2489713125657167E-2"/>
                  <c:y val="-1.767845047058733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8FA-48A6-93CF-24B247EF5E3D}"/>
                </c:ext>
              </c:extLst>
            </c:dLbl>
            <c:dLbl>
              <c:idx val="2"/>
              <c:layout>
                <c:manualLayout>
                  <c:x val="2.6790052810410876E-2"/>
                  <c:y val="-1.673101814393286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8FA-48A6-93CF-24B247EF5E3D}"/>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Sheet1!$D$260:$F$260</c:f>
              <c:numCache>
                <c:formatCode>General</c:formatCode>
                <c:ptCount val="3"/>
                <c:pt idx="0">
                  <c:v>2013</c:v>
                </c:pt>
                <c:pt idx="1">
                  <c:v>2014</c:v>
                </c:pt>
                <c:pt idx="2">
                  <c:v>2016</c:v>
                </c:pt>
              </c:numCache>
            </c:numRef>
          </c:cat>
          <c:val>
            <c:numRef>
              <c:f>Sheet1!$D$262:$F$262</c:f>
              <c:numCache>
                <c:formatCode>0.0</c:formatCode>
                <c:ptCount val="3"/>
                <c:pt idx="0" formatCode="General">
                  <c:v>38.1</c:v>
                </c:pt>
                <c:pt idx="1">
                  <c:v>42</c:v>
                </c:pt>
                <c:pt idx="2" formatCode="General">
                  <c:v>44.8</c:v>
                </c:pt>
              </c:numCache>
            </c:numRef>
          </c:val>
          <c:extLst>
            <c:ext xmlns:c16="http://schemas.microsoft.com/office/drawing/2014/chart" uri="{C3380CC4-5D6E-409C-BE32-E72D297353CC}">
              <c16:uniqueId val="{00000004-A8FA-48A6-93CF-24B247EF5E3D}"/>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Sheet1!$C$284</c:f>
              <c:strCache>
                <c:ptCount val="1"/>
                <c:pt idx="0">
                  <c:v>Allegany</c:v>
                </c:pt>
              </c:strCache>
            </c:strRef>
          </c:tx>
          <c:spPr>
            <a:solidFill>
              <a:schemeClr val="accent1"/>
            </a:solidFill>
            <a:ln>
              <a:noFill/>
            </a:ln>
            <a:effectLst/>
            <a:sp3d/>
          </c:spPr>
          <c:invertIfNegative val="0"/>
          <c:dLbls>
            <c:dLbl>
              <c:idx val="0"/>
              <c:layout>
                <c:manualLayout>
                  <c:x val="9.0371916013891659E-3"/>
                  <c:y val="-1.057851570097456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8F0-4A31-9ADC-C4915ADD5755}"/>
                </c:ext>
              </c:extLst>
            </c:dLbl>
            <c:dLbl>
              <c:idx val="1"/>
              <c:layout>
                <c:manualLayout>
                  <c:x val="1.6568184602546748E-2"/>
                  <c:y val="-1.586777355146181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98F0-4A31-9ADC-C4915ADD5755}"/>
                </c:ext>
              </c:extLst>
            </c:dLbl>
            <c:dLbl>
              <c:idx val="2"/>
              <c:layout>
                <c:manualLayout>
                  <c:x val="1.958058180300986E-2"/>
                  <c:y val="-1.58677735514617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8F0-4A31-9ADC-C4915ADD5755}"/>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Sheet1!$D$283:$F$283</c:f>
              <c:numCache>
                <c:formatCode>General</c:formatCode>
                <c:ptCount val="3"/>
                <c:pt idx="0">
                  <c:v>2013</c:v>
                </c:pt>
                <c:pt idx="1">
                  <c:v>2014</c:v>
                </c:pt>
                <c:pt idx="2">
                  <c:v>2016</c:v>
                </c:pt>
              </c:numCache>
            </c:numRef>
          </c:cat>
          <c:val>
            <c:numRef>
              <c:f>Sheet1!$D$284:$F$284</c:f>
              <c:numCache>
                <c:formatCode>General</c:formatCode>
                <c:ptCount val="3"/>
                <c:pt idx="0">
                  <c:v>46.7</c:v>
                </c:pt>
                <c:pt idx="1">
                  <c:v>46.9</c:v>
                </c:pt>
                <c:pt idx="2" formatCode="0.0">
                  <c:v>40.4</c:v>
                </c:pt>
              </c:numCache>
            </c:numRef>
          </c:val>
          <c:extLst>
            <c:ext xmlns:c16="http://schemas.microsoft.com/office/drawing/2014/chart" uri="{C3380CC4-5D6E-409C-BE32-E72D297353CC}">
              <c16:uniqueId val="{00000000-98F0-4A31-9ADC-C4915ADD5755}"/>
            </c:ext>
          </c:extLst>
        </c:ser>
        <c:ser>
          <c:idx val="1"/>
          <c:order val="1"/>
          <c:tx>
            <c:strRef>
              <c:f>Sheet1!$C$285</c:f>
              <c:strCache>
                <c:ptCount val="1"/>
                <c:pt idx="0">
                  <c:v>Maryland</c:v>
                </c:pt>
              </c:strCache>
            </c:strRef>
          </c:tx>
          <c:spPr>
            <a:solidFill>
              <a:schemeClr val="accent2"/>
            </a:solidFill>
            <a:ln>
              <a:noFill/>
            </a:ln>
            <a:effectLst/>
            <a:sp3d/>
          </c:spPr>
          <c:invertIfNegative val="0"/>
          <c:dLbls>
            <c:dLbl>
              <c:idx val="0"/>
              <c:layout>
                <c:manualLayout>
                  <c:x val="2.2691415604905368E-2"/>
                  <c:y val="-1.586777355146186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8F0-4A31-9ADC-C4915ADD5755}"/>
                </c:ext>
              </c:extLst>
            </c:dLbl>
            <c:dLbl>
              <c:idx val="1"/>
              <c:layout>
                <c:manualLayout>
                  <c:x val="2.3963026738108711E-2"/>
                  <c:y val="-2.115703140194902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98F0-4A31-9ADC-C4915ADD5755}"/>
                </c:ext>
              </c:extLst>
            </c:dLbl>
            <c:dLbl>
              <c:idx val="2"/>
              <c:layout>
                <c:manualLayout>
                  <c:x val="2.5469225338340128E-2"/>
                  <c:y val="-7.9338867757308851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8F0-4A31-9ADC-C4915ADD5755}"/>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Sheet1!$D$283:$F$283</c:f>
              <c:numCache>
                <c:formatCode>General</c:formatCode>
                <c:ptCount val="3"/>
                <c:pt idx="0">
                  <c:v>2013</c:v>
                </c:pt>
                <c:pt idx="1">
                  <c:v>2014</c:v>
                </c:pt>
                <c:pt idx="2">
                  <c:v>2016</c:v>
                </c:pt>
              </c:numCache>
            </c:numRef>
          </c:cat>
          <c:val>
            <c:numRef>
              <c:f>Sheet1!$D$285:$F$285</c:f>
              <c:numCache>
                <c:formatCode>General</c:formatCode>
                <c:ptCount val="3"/>
                <c:pt idx="0">
                  <c:v>40.1</c:v>
                </c:pt>
                <c:pt idx="1">
                  <c:v>36.9</c:v>
                </c:pt>
                <c:pt idx="2">
                  <c:v>35.1</c:v>
                </c:pt>
              </c:numCache>
            </c:numRef>
          </c:val>
          <c:extLst>
            <c:ext xmlns:c16="http://schemas.microsoft.com/office/drawing/2014/chart" uri="{C3380CC4-5D6E-409C-BE32-E72D297353CC}">
              <c16:uniqueId val="{00000004-98F0-4A31-9ADC-C4915ADD5755}"/>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Sheet1!$C$306</c:f>
              <c:strCache>
                <c:ptCount val="1"/>
                <c:pt idx="0">
                  <c:v>Allegany</c:v>
                </c:pt>
              </c:strCache>
            </c:strRef>
          </c:tx>
          <c:spPr>
            <a:solidFill>
              <a:schemeClr val="accent1"/>
            </a:solidFill>
            <a:ln>
              <a:noFill/>
            </a:ln>
            <a:effectLst/>
            <a:sp3d/>
          </c:spPr>
          <c:invertIfNegative val="0"/>
          <c:dLbls>
            <c:dLbl>
              <c:idx val="0"/>
              <c:layout>
                <c:manualLayout>
                  <c:x val="9.4305413403002174E-3"/>
                  <c:y val="-1.056266571741292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F3A0-45E5-8F83-903859F827AB}"/>
                </c:ext>
              </c:extLst>
            </c:dLbl>
            <c:dLbl>
              <c:idx val="1"/>
              <c:layout>
                <c:manualLayout>
                  <c:x val="1.1476795546606305E-2"/>
                  <c:y val="-7.921999288059696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3A0-45E5-8F83-903859F827AB}"/>
                </c:ext>
              </c:extLst>
            </c:dLbl>
            <c:dLbl>
              <c:idx val="2"/>
              <c:layout>
                <c:manualLayout>
                  <c:x val="1.8861082680600435E-2"/>
                  <c:y val="-2.112533143482595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3A0-45E5-8F83-903859F827AB}"/>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Sheet1!$D$305:$F$305</c:f>
              <c:numCache>
                <c:formatCode>General</c:formatCode>
                <c:ptCount val="3"/>
                <c:pt idx="0">
                  <c:v>2013</c:v>
                </c:pt>
                <c:pt idx="1">
                  <c:v>2014</c:v>
                </c:pt>
                <c:pt idx="2">
                  <c:v>2016</c:v>
                </c:pt>
              </c:numCache>
            </c:numRef>
          </c:cat>
          <c:val>
            <c:numRef>
              <c:f>Sheet1!$D$306:$F$306</c:f>
              <c:numCache>
                <c:formatCode>General</c:formatCode>
                <c:ptCount val="3"/>
                <c:pt idx="0">
                  <c:v>31.9</c:v>
                </c:pt>
                <c:pt idx="1">
                  <c:v>32.299999999999997</c:v>
                </c:pt>
                <c:pt idx="2" formatCode="0.0">
                  <c:v>22.3</c:v>
                </c:pt>
              </c:numCache>
            </c:numRef>
          </c:val>
          <c:extLst>
            <c:ext xmlns:c16="http://schemas.microsoft.com/office/drawing/2014/chart" uri="{C3380CC4-5D6E-409C-BE32-E72D297353CC}">
              <c16:uniqueId val="{00000001-F3A0-45E5-8F83-903859F827AB}"/>
            </c:ext>
          </c:extLst>
        </c:ser>
        <c:ser>
          <c:idx val="1"/>
          <c:order val="1"/>
          <c:tx>
            <c:strRef>
              <c:f>Sheet1!$C$307</c:f>
              <c:strCache>
                <c:ptCount val="1"/>
                <c:pt idx="0">
                  <c:v>Maryland</c:v>
                </c:pt>
              </c:strCache>
            </c:strRef>
          </c:tx>
          <c:spPr>
            <a:solidFill>
              <a:schemeClr val="accent2"/>
            </a:solidFill>
            <a:ln>
              <a:noFill/>
            </a:ln>
            <a:effectLst/>
            <a:sp3d/>
          </c:spPr>
          <c:invertIfNegative val="0"/>
          <c:dLbls>
            <c:dLbl>
              <c:idx val="0"/>
              <c:layout>
                <c:manualLayout>
                  <c:x val="2.3685138729203584E-2"/>
                  <c:y val="-1.320333214676616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3A0-45E5-8F83-903859F827AB}"/>
                </c:ext>
              </c:extLst>
            </c:dLbl>
            <c:dLbl>
              <c:idx val="1"/>
              <c:layout>
                <c:manualLayout>
                  <c:x val="2.6828652509303687E-2"/>
                  <c:y val="-7.921999288059696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3A0-45E5-8F83-903859F827AB}"/>
                </c:ext>
              </c:extLst>
            </c:dLbl>
            <c:dLbl>
              <c:idx val="2"/>
              <c:layout>
                <c:manualLayout>
                  <c:x val="2.7777770902200832E-2"/>
                  <c:y val="-1.58439985761194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F3A0-45E5-8F83-903859F827AB}"/>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Sheet1!$D$305:$F$305</c:f>
              <c:numCache>
                <c:formatCode>General</c:formatCode>
                <c:ptCount val="3"/>
                <c:pt idx="0">
                  <c:v>2013</c:v>
                </c:pt>
                <c:pt idx="1">
                  <c:v>2014</c:v>
                </c:pt>
                <c:pt idx="2">
                  <c:v>2016</c:v>
                </c:pt>
              </c:numCache>
            </c:numRef>
          </c:cat>
          <c:val>
            <c:numRef>
              <c:f>Sheet1!$D$307:$F$307</c:f>
              <c:numCache>
                <c:formatCode>General</c:formatCode>
                <c:ptCount val="3"/>
                <c:pt idx="0">
                  <c:v>31.4</c:v>
                </c:pt>
                <c:pt idx="1">
                  <c:v>26.7</c:v>
                </c:pt>
                <c:pt idx="2" formatCode="0.0">
                  <c:v>22</c:v>
                </c:pt>
              </c:numCache>
            </c:numRef>
          </c:val>
          <c:extLst>
            <c:ext xmlns:c16="http://schemas.microsoft.com/office/drawing/2014/chart" uri="{C3380CC4-5D6E-409C-BE32-E72D297353CC}">
              <c16:uniqueId val="{00000005-F3A0-45E5-8F83-903859F827AB}"/>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Sheet1!$C$329</c:f>
              <c:strCache>
                <c:ptCount val="1"/>
                <c:pt idx="0">
                  <c:v>Allegany</c:v>
                </c:pt>
              </c:strCache>
            </c:strRef>
          </c:tx>
          <c:spPr>
            <a:solidFill>
              <a:schemeClr val="accent1"/>
            </a:solidFill>
            <a:ln>
              <a:noFill/>
            </a:ln>
            <a:effectLst/>
            <a:sp3d/>
          </c:spPr>
          <c:invertIfNegative val="0"/>
          <c:dLbls>
            <c:dLbl>
              <c:idx val="0"/>
              <c:layout>
                <c:manualLayout>
                  <c:x val="1.3144590960569446E-2"/>
                  <c:y val="-1.342420356420003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EB8-45C0-ADC7-09E45C4A1416}"/>
                </c:ext>
              </c:extLst>
            </c:dLbl>
            <c:dLbl>
              <c:idx val="1"/>
              <c:layout>
                <c:manualLayout>
                  <c:x val="1.3144590960569394E-2"/>
                  <c:y val="-1.073936285136012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EB8-45C0-ADC7-09E45C4A1416}"/>
                </c:ext>
              </c:extLst>
            </c:dLbl>
            <c:dLbl>
              <c:idx val="2"/>
              <c:layout>
                <c:manualLayout>
                  <c:x val="1.8986631387489201E-2"/>
                  <c:y val="-2.147872570272001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4EB8-45C0-ADC7-09E45C4A1416}"/>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Sheet1!$D$328:$F$328</c:f>
              <c:numCache>
                <c:formatCode>General</c:formatCode>
                <c:ptCount val="3"/>
                <c:pt idx="0">
                  <c:v>2013</c:v>
                </c:pt>
                <c:pt idx="1">
                  <c:v>2014</c:v>
                </c:pt>
                <c:pt idx="2">
                  <c:v>2016</c:v>
                </c:pt>
              </c:numCache>
            </c:numRef>
          </c:cat>
          <c:val>
            <c:numRef>
              <c:f>Sheet1!$D$329:$F$329</c:f>
              <c:numCache>
                <c:formatCode>General</c:formatCode>
                <c:ptCount val="3"/>
                <c:pt idx="0">
                  <c:v>38.200000000000003</c:v>
                </c:pt>
                <c:pt idx="1">
                  <c:v>40.6</c:v>
                </c:pt>
                <c:pt idx="2" formatCode="0.0">
                  <c:v>44.7</c:v>
                </c:pt>
              </c:numCache>
            </c:numRef>
          </c:val>
          <c:extLst>
            <c:ext xmlns:c16="http://schemas.microsoft.com/office/drawing/2014/chart" uri="{C3380CC4-5D6E-409C-BE32-E72D297353CC}">
              <c16:uniqueId val="{00000000-4EB8-45C0-ADC7-09E45C4A1416}"/>
            </c:ext>
          </c:extLst>
        </c:ser>
        <c:ser>
          <c:idx val="1"/>
          <c:order val="1"/>
          <c:tx>
            <c:strRef>
              <c:f>Sheet1!$C$330</c:f>
              <c:strCache>
                <c:ptCount val="1"/>
                <c:pt idx="0">
                  <c:v>Maryland</c:v>
                </c:pt>
              </c:strCache>
            </c:strRef>
          </c:tx>
          <c:spPr>
            <a:solidFill>
              <a:schemeClr val="accent2"/>
            </a:solidFill>
            <a:ln>
              <a:noFill/>
            </a:ln>
            <a:effectLst/>
            <a:sp3d/>
          </c:spPr>
          <c:invertIfNegative val="0"/>
          <c:dLbls>
            <c:dLbl>
              <c:idx val="0"/>
              <c:layout>
                <c:manualLayout>
                  <c:x val="2.2365469769050829E-2"/>
                  <c:y val="-1.879388498988005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EB8-45C0-ADC7-09E45C4A1416}"/>
                </c:ext>
              </c:extLst>
            </c:dLbl>
            <c:dLbl>
              <c:idx val="1"/>
              <c:layout>
                <c:manualLayout>
                  <c:x val="2.222217877747714E-2"/>
                  <c:y val="-1.610904427704004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EB8-45C0-ADC7-09E45C4A1416}"/>
                </c:ext>
              </c:extLst>
            </c:dLbl>
            <c:dLbl>
              <c:idx val="2"/>
              <c:layout>
                <c:manualLayout>
                  <c:x val="3.508030275569507E-2"/>
                  <c:y val="-1.610904427704004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EB8-45C0-ADC7-09E45C4A1416}"/>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Sheet1!$D$328:$F$328</c:f>
              <c:numCache>
                <c:formatCode>General</c:formatCode>
                <c:ptCount val="3"/>
                <c:pt idx="0">
                  <c:v>2013</c:v>
                </c:pt>
                <c:pt idx="1">
                  <c:v>2014</c:v>
                </c:pt>
                <c:pt idx="2">
                  <c:v>2016</c:v>
                </c:pt>
              </c:numCache>
            </c:numRef>
          </c:cat>
          <c:val>
            <c:numRef>
              <c:f>Sheet1!$D$330:$F$330</c:f>
              <c:numCache>
                <c:formatCode>General</c:formatCode>
                <c:ptCount val="3"/>
                <c:pt idx="0">
                  <c:v>36.299999999999997</c:v>
                </c:pt>
                <c:pt idx="1">
                  <c:v>38.299999999999997</c:v>
                </c:pt>
                <c:pt idx="2" formatCode="0.0">
                  <c:v>38</c:v>
                </c:pt>
              </c:numCache>
            </c:numRef>
          </c:val>
          <c:extLst>
            <c:ext xmlns:c16="http://schemas.microsoft.com/office/drawing/2014/chart" uri="{C3380CC4-5D6E-409C-BE32-E72D297353CC}">
              <c16:uniqueId val="{00000004-4EB8-45C0-ADC7-09E45C4A1416}"/>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Sheet1!$C$352</c:f>
              <c:strCache>
                <c:ptCount val="1"/>
                <c:pt idx="0">
                  <c:v>Allegany</c:v>
                </c:pt>
              </c:strCache>
            </c:strRef>
          </c:tx>
          <c:spPr>
            <a:solidFill>
              <a:schemeClr val="accent1"/>
            </a:solidFill>
            <a:ln>
              <a:noFill/>
            </a:ln>
            <a:effectLst/>
            <a:sp3d/>
          </c:spPr>
          <c:invertIfNegative val="0"/>
          <c:dLbls>
            <c:dLbl>
              <c:idx val="0"/>
              <c:layout>
                <c:manualLayout>
                  <c:x val="1.2572534061887641E-2"/>
                  <c:y val="-1.300195213561670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B01-4FF1-81B2-5F8550C74C5C}"/>
                </c:ext>
              </c:extLst>
            </c:dLbl>
            <c:dLbl>
              <c:idx val="1"/>
              <c:layout>
                <c:manualLayout>
                  <c:x val="1.8160326978282185E-2"/>
                  <c:y val="-2.860429469835675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B01-4FF1-81B2-5F8550C74C5C}"/>
                </c:ext>
              </c:extLst>
            </c:dLbl>
            <c:dLbl>
              <c:idx val="2"/>
              <c:layout>
                <c:manualLayout>
                  <c:x val="1.5366430520084925E-2"/>
                  <c:y val="-2.340351384411007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2B01-4FF1-81B2-5F8550C74C5C}"/>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Sheet1!$D$351:$F$351</c:f>
              <c:numCache>
                <c:formatCode>General</c:formatCode>
                <c:ptCount val="3"/>
                <c:pt idx="0">
                  <c:v>2013</c:v>
                </c:pt>
                <c:pt idx="1">
                  <c:v>2014</c:v>
                </c:pt>
                <c:pt idx="2">
                  <c:v>2016</c:v>
                </c:pt>
              </c:numCache>
            </c:numRef>
          </c:cat>
          <c:val>
            <c:numRef>
              <c:f>Sheet1!$D$352:$F$352</c:f>
              <c:numCache>
                <c:formatCode>General</c:formatCode>
                <c:ptCount val="3"/>
                <c:pt idx="0">
                  <c:v>47.8</c:v>
                </c:pt>
                <c:pt idx="1">
                  <c:v>41.9</c:v>
                </c:pt>
                <c:pt idx="2" formatCode="0.0">
                  <c:v>37</c:v>
                </c:pt>
              </c:numCache>
            </c:numRef>
          </c:val>
          <c:extLst>
            <c:ext xmlns:c16="http://schemas.microsoft.com/office/drawing/2014/chart" uri="{C3380CC4-5D6E-409C-BE32-E72D297353CC}">
              <c16:uniqueId val="{00000000-2B01-4FF1-81B2-5F8550C74C5C}"/>
            </c:ext>
          </c:extLst>
        </c:ser>
        <c:ser>
          <c:idx val="1"/>
          <c:order val="1"/>
          <c:tx>
            <c:strRef>
              <c:f>Sheet1!$C$353</c:f>
              <c:strCache>
                <c:ptCount val="1"/>
                <c:pt idx="0">
                  <c:v>Maryland</c:v>
                </c:pt>
              </c:strCache>
            </c:strRef>
          </c:tx>
          <c:spPr>
            <a:solidFill>
              <a:schemeClr val="accent2"/>
            </a:solidFill>
            <a:ln>
              <a:noFill/>
            </a:ln>
            <a:effectLst/>
            <a:sp3d/>
          </c:spPr>
          <c:invertIfNegative val="0"/>
          <c:dLbls>
            <c:dLbl>
              <c:idx val="0"/>
              <c:layout>
                <c:manualLayout>
                  <c:x val="2.227054465361511E-2"/>
                  <c:y val="-1.820273298986339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2B01-4FF1-81B2-5F8550C74C5C}"/>
                </c:ext>
              </c:extLst>
            </c:dLbl>
            <c:dLbl>
              <c:idx val="1"/>
              <c:layout>
                <c:manualLayout>
                  <c:x val="2.4999983500611417E-2"/>
                  <c:y val="-2.023206129877840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2B01-4FF1-81B2-5F8550C74C5C}"/>
                </c:ext>
              </c:extLst>
            </c:dLbl>
            <c:dLbl>
              <c:idx val="2"/>
              <c:layout>
                <c:manualLayout>
                  <c:x val="2.2238315848014674E-2"/>
                  <c:y val="-1.300195213561670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B01-4FF1-81B2-5F8550C74C5C}"/>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Sheet1!$D$351:$F$351</c:f>
              <c:numCache>
                <c:formatCode>General</c:formatCode>
                <c:ptCount val="3"/>
                <c:pt idx="0">
                  <c:v>2013</c:v>
                </c:pt>
                <c:pt idx="1">
                  <c:v>2014</c:v>
                </c:pt>
                <c:pt idx="2">
                  <c:v>2016</c:v>
                </c:pt>
              </c:numCache>
            </c:numRef>
          </c:cat>
          <c:val>
            <c:numRef>
              <c:f>Sheet1!$D$353:$F$353</c:f>
              <c:numCache>
                <c:formatCode>0.0</c:formatCode>
                <c:ptCount val="3"/>
                <c:pt idx="0" formatCode="General">
                  <c:v>31.7</c:v>
                </c:pt>
                <c:pt idx="1">
                  <c:v>27</c:v>
                </c:pt>
                <c:pt idx="2">
                  <c:v>25.8</c:v>
                </c:pt>
              </c:numCache>
            </c:numRef>
          </c:val>
          <c:extLst>
            <c:ext xmlns:c16="http://schemas.microsoft.com/office/drawing/2014/chart" uri="{C3380CC4-5D6E-409C-BE32-E72D297353CC}">
              <c16:uniqueId val="{00000004-2B01-4FF1-81B2-5F8550C74C5C}"/>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Sheet1!$B$68</c:f>
              <c:strCache>
                <c:ptCount val="1"/>
                <c:pt idx="0">
                  <c:v>Allegany</c:v>
                </c:pt>
              </c:strCache>
            </c:strRef>
          </c:tx>
          <c:spPr>
            <a:solidFill>
              <a:schemeClr val="accent1"/>
            </a:solidFill>
            <a:ln>
              <a:noFill/>
            </a:ln>
            <a:effectLst/>
            <a:sp3d/>
          </c:spPr>
          <c:invertIfNegative val="0"/>
          <c:dLbls>
            <c:dLbl>
              <c:idx val="0"/>
              <c:layout>
                <c:manualLayout>
                  <c:x val="7.1530758226037196E-3"/>
                  <c:y val="-6.0060060060061161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A838-439F-B966-4E47D217B1A5}"/>
                </c:ext>
              </c:extLst>
            </c:dLbl>
            <c:dLbl>
              <c:idx val="1"/>
              <c:layout>
                <c:manualLayout>
                  <c:x val="8.9413447782546503E-3"/>
                  <c:y val="-9.009009009009008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838-439F-B966-4E47D217B1A5}"/>
                </c:ext>
              </c:extLst>
            </c:dLbl>
            <c:dLbl>
              <c:idx val="2"/>
              <c:layout>
                <c:manualLayout>
                  <c:x val="1.251788268955651E-2"/>
                  <c:y val="-9.009009009009008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838-439F-B966-4E47D217B1A5}"/>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Sheet1!$C$67:$E$67</c:f>
              <c:numCache>
                <c:formatCode>General</c:formatCode>
                <c:ptCount val="3"/>
                <c:pt idx="0">
                  <c:v>2013</c:v>
                </c:pt>
                <c:pt idx="1">
                  <c:v>2014</c:v>
                </c:pt>
                <c:pt idx="2">
                  <c:v>2016</c:v>
                </c:pt>
              </c:numCache>
            </c:numRef>
          </c:cat>
          <c:val>
            <c:numRef>
              <c:f>Sheet1!$C$68:$E$68</c:f>
              <c:numCache>
                <c:formatCode>0.0</c:formatCode>
                <c:ptCount val="3"/>
                <c:pt idx="0" formatCode="General">
                  <c:v>6.6</c:v>
                </c:pt>
                <c:pt idx="1">
                  <c:v>2.7</c:v>
                </c:pt>
                <c:pt idx="2" formatCode="General">
                  <c:v>2.6</c:v>
                </c:pt>
              </c:numCache>
            </c:numRef>
          </c:val>
          <c:extLst>
            <c:ext xmlns:c16="http://schemas.microsoft.com/office/drawing/2014/chart" uri="{C3380CC4-5D6E-409C-BE32-E72D297353CC}">
              <c16:uniqueId val="{00000003-A838-439F-B966-4E47D217B1A5}"/>
            </c:ext>
          </c:extLst>
        </c:ser>
        <c:ser>
          <c:idx val="1"/>
          <c:order val="1"/>
          <c:tx>
            <c:strRef>
              <c:f>Sheet1!$B$69</c:f>
              <c:strCache>
                <c:ptCount val="1"/>
                <c:pt idx="0">
                  <c:v>Maryland</c:v>
                </c:pt>
              </c:strCache>
            </c:strRef>
          </c:tx>
          <c:spPr>
            <a:solidFill>
              <a:schemeClr val="accent2"/>
            </a:solidFill>
            <a:ln>
              <a:noFill/>
            </a:ln>
            <a:effectLst/>
            <a:sp3d/>
          </c:spPr>
          <c:invertIfNegative val="0"/>
          <c:dLbls>
            <c:dLbl>
              <c:idx val="0"/>
              <c:layout>
                <c:manualLayout>
                  <c:x val="1.6094420600858368E-2"/>
                  <c:y val="-1.801801801801801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838-439F-B966-4E47D217B1A5}"/>
                </c:ext>
              </c:extLst>
            </c:dLbl>
            <c:dLbl>
              <c:idx val="1"/>
              <c:layout>
                <c:manualLayout>
                  <c:x val="2.1459227467811159E-2"/>
                  <c:y val="-1.50150150150150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838-439F-B966-4E47D217B1A5}"/>
                </c:ext>
              </c:extLst>
            </c:dLbl>
            <c:dLbl>
              <c:idx val="2"/>
              <c:layout>
                <c:manualLayout>
                  <c:x val="2.1459227467811159E-2"/>
                  <c:y val="-9.009009009009008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838-439F-B966-4E47D217B1A5}"/>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Sheet1!$C$67:$E$67</c:f>
              <c:numCache>
                <c:formatCode>General</c:formatCode>
                <c:ptCount val="3"/>
                <c:pt idx="0">
                  <c:v>2013</c:v>
                </c:pt>
                <c:pt idx="1">
                  <c:v>2014</c:v>
                </c:pt>
                <c:pt idx="2">
                  <c:v>2016</c:v>
                </c:pt>
              </c:numCache>
            </c:numRef>
          </c:cat>
          <c:val>
            <c:numRef>
              <c:f>Sheet1!$C$69:$E$69</c:f>
              <c:numCache>
                <c:formatCode>General</c:formatCode>
                <c:ptCount val="3"/>
                <c:pt idx="0" formatCode="0.0">
                  <c:v>3.9</c:v>
                </c:pt>
                <c:pt idx="1">
                  <c:v>2.5</c:v>
                </c:pt>
                <c:pt idx="2">
                  <c:v>1.3</c:v>
                </c:pt>
              </c:numCache>
            </c:numRef>
          </c:val>
          <c:extLst>
            <c:ext xmlns:c16="http://schemas.microsoft.com/office/drawing/2014/chart" uri="{C3380CC4-5D6E-409C-BE32-E72D297353CC}">
              <c16:uniqueId val="{00000007-A838-439F-B966-4E47D217B1A5}"/>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Sheet1!$B$349</c:f>
              <c:strCache>
                <c:ptCount val="1"/>
                <c:pt idx="0">
                  <c:v>Allegany</c:v>
                </c:pt>
              </c:strCache>
            </c:strRef>
          </c:tx>
          <c:spPr>
            <a:solidFill>
              <a:schemeClr val="accent1"/>
            </a:solidFill>
            <a:ln>
              <a:noFill/>
            </a:ln>
            <a:effectLst/>
            <a:sp3d/>
          </c:spPr>
          <c:invertIfNegative val="0"/>
          <c:dLbls>
            <c:dLbl>
              <c:idx val="0"/>
              <c:layout>
                <c:manualLayout>
                  <c:x val="1.6094420600858368E-2"/>
                  <c:y val="-9.009009009009008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2FDB-4594-8B04-D45F9EA824FE}"/>
                </c:ext>
              </c:extLst>
            </c:dLbl>
            <c:dLbl>
              <c:idx val="1"/>
              <c:layout>
                <c:manualLayout>
                  <c:x val="1.6094409300374982E-2"/>
                  <c:y val="-8.290748482319419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2FDB-4594-8B04-D45F9EA824FE}"/>
                </c:ext>
              </c:extLst>
            </c:dLbl>
            <c:dLbl>
              <c:idx val="2"/>
              <c:layout>
                <c:manualLayout>
                  <c:x val="1.7882703596503742E-2"/>
                  <c:y val="-5.6468688658610948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2FDB-4594-8B04-D45F9EA824FE}"/>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Sheet1!$C$348:$E$348</c:f>
              <c:numCache>
                <c:formatCode>General</c:formatCode>
                <c:ptCount val="3"/>
                <c:pt idx="0">
                  <c:v>2013</c:v>
                </c:pt>
                <c:pt idx="1">
                  <c:v>2014</c:v>
                </c:pt>
                <c:pt idx="2">
                  <c:v>2016</c:v>
                </c:pt>
              </c:numCache>
            </c:numRef>
          </c:cat>
          <c:val>
            <c:numRef>
              <c:f>Sheet1!$C$349:$E$349</c:f>
              <c:numCache>
                <c:formatCode>0.0</c:formatCode>
                <c:ptCount val="3"/>
                <c:pt idx="0">
                  <c:v>4.5999999999999996</c:v>
                </c:pt>
                <c:pt idx="1">
                  <c:v>3.4</c:v>
                </c:pt>
                <c:pt idx="2" formatCode="General">
                  <c:v>4.3</c:v>
                </c:pt>
              </c:numCache>
            </c:numRef>
          </c:val>
          <c:extLst>
            <c:ext xmlns:c16="http://schemas.microsoft.com/office/drawing/2014/chart" uri="{C3380CC4-5D6E-409C-BE32-E72D297353CC}">
              <c16:uniqueId val="{00000003-2FDB-4594-8B04-D45F9EA824FE}"/>
            </c:ext>
          </c:extLst>
        </c:ser>
        <c:ser>
          <c:idx val="1"/>
          <c:order val="1"/>
          <c:tx>
            <c:strRef>
              <c:f>Sheet1!$B$350</c:f>
              <c:strCache>
                <c:ptCount val="1"/>
                <c:pt idx="0">
                  <c:v>Maryland</c:v>
                </c:pt>
              </c:strCache>
            </c:strRef>
          </c:tx>
          <c:spPr>
            <a:solidFill>
              <a:schemeClr val="accent2"/>
            </a:solidFill>
            <a:ln>
              <a:noFill/>
            </a:ln>
            <a:effectLst/>
            <a:sp3d/>
          </c:spPr>
          <c:invertIfNegative val="0"/>
          <c:dLbls>
            <c:dLbl>
              <c:idx val="0"/>
              <c:layout>
                <c:manualLayout>
                  <c:x val="2.3247496423462088E-2"/>
                  <c:y val="-9.009009009009008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FDB-4594-8B04-D45F9EA824FE}"/>
                </c:ext>
              </c:extLst>
            </c:dLbl>
            <c:dLbl>
              <c:idx val="1"/>
              <c:layout>
                <c:manualLayout>
                  <c:x val="2.3247496423462088E-2"/>
                  <c:y val="-3.00300300300300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FDB-4594-8B04-D45F9EA824FE}"/>
                </c:ext>
              </c:extLst>
            </c:dLbl>
            <c:dLbl>
              <c:idx val="2"/>
              <c:layout>
                <c:manualLayout>
                  <c:x val="1.7882689556509301E-2"/>
                  <c:y val="-6.00600600600600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FDB-4594-8B04-D45F9EA824FE}"/>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Sheet1!$C$348:$E$348</c:f>
              <c:numCache>
                <c:formatCode>General</c:formatCode>
                <c:ptCount val="3"/>
                <c:pt idx="0">
                  <c:v>2013</c:v>
                </c:pt>
                <c:pt idx="1">
                  <c:v>2014</c:v>
                </c:pt>
                <c:pt idx="2">
                  <c:v>2016</c:v>
                </c:pt>
              </c:numCache>
            </c:numRef>
          </c:cat>
          <c:val>
            <c:numRef>
              <c:f>Sheet1!$C$350:$E$350</c:f>
              <c:numCache>
                <c:formatCode>0.0</c:formatCode>
                <c:ptCount val="3"/>
                <c:pt idx="0">
                  <c:v>4.2</c:v>
                </c:pt>
                <c:pt idx="1">
                  <c:v>3.6</c:v>
                </c:pt>
                <c:pt idx="2">
                  <c:v>2.5</c:v>
                </c:pt>
              </c:numCache>
            </c:numRef>
          </c:val>
          <c:extLst>
            <c:ext xmlns:c16="http://schemas.microsoft.com/office/drawing/2014/chart" uri="{C3380CC4-5D6E-409C-BE32-E72D297353CC}">
              <c16:uniqueId val="{00000007-2FDB-4594-8B04-D45F9EA824FE}"/>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Sheet1!$B$99</c:f>
              <c:strCache>
                <c:ptCount val="1"/>
                <c:pt idx="0">
                  <c:v>Allegany</c:v>
                </c:pt>
              </c:strCache>
            </c:strRef>
          </c:tx>
          <c:spPr>
            <a:solidFill>
              <a:schemeClr val="accent1"/>
            </a:solidFill>
            <a:ln>
              <a:noFill/>
            </a:ln>
            <a:effectLst/>
            <a:sp3d/>
          </c:spPr>
          <c:invertIfNegative val="0"/>
          <c:dLbls>
            <c:dLbl>
              <c:idx val="0"/>
              <c:layout>
                <c:manualLayout>
                  <c:x val="2.1459227467811127E-2"/>
                  <c:y val="-2.702702702702702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726-427F-AA30-D4962EB3661B}"/>
                </c:ext>
              </c:extLst>
            </c:dLbl>
            <c:dLbl>
              <c:idx val="1"/>
              <c:layout>
                <c:manualLayout>
                  <c:x val="3.2188841201716736E-2"/>
                  <c:y val="-2.702702702702702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726-427F-AA30-D4962EB3661B}"/>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Sheet1!$C$98:$D$98</c:f>
              <c:numCache>
                <c:formatCode>General</c:formatCode>
                <c:ptCount val="2"/>
                <c:pt idx="0">
                  <c:v>2014</c:v>
                </c:pt>
                <c:pt idx="1">
                  <c:v>2016</c:v>
                </c:pt>
              </c:numCache>
            </c:numRef>
          </c:cat>
          <c:val>
            <c:numRef>
              <c:f>Sheet1!$C$99:$D$99</c:f>
              <c:numCache>
                <c:formatCode>0.0</c:formatCode>
                <c:ptCount val="2"/>
                <c:pt idx="0" formatCode="General">
                  <c:v>18.399999999999999</c:v>
                </c:pt>
                <c:pt idx="1">
                  <c:v>25.1</c:v>
                </c:pt>
              </c:numCache>
            </c:numRef>
          </c:val>
          <c:extLst>
            <c:ext xmlns:c16="http://schemas.microsoft.com/office/drawing/2014/chart" uri="{C3380CC4-5D6E-409C-BE32-E72D297353CC}">
              <c16:uniqueId val="{00000002-7726-427F-AA30-D4962EB3661B}"/>
            </c:ext>
          </c:extLst>
        </c:ser>
        <c:ser>
          <c:idx val="1"/>
          <c:order val="1"/>
          <c:tx>
            <c:strRef>
              <c:f>Sheet1!$B$100</c:f>
              <c:strCache>
                <c:ptCount val="1"/>
                <c:pt idx="0">
                  <c:v>Maryland</c:v>
                </c:pt>
              </c:strCache>
            </c:strRef>
          </c:tx>
          <c:spPr>
            <a:solidFill>
              <a:schemeClr val="accent2"/>
            </a:solidFill>
            <a:ln>
              <a:noFill/>
            </a:ln>
            <a:effectLst/>
            <a:sp3d/>
          </c:spPr>
          <c:invertIfNegative val="0"/>
          <c:dLbls>
            <c:dLbl>
              <c:idx val="0"/>
              <c:layout>
                <c:manualLayout>
                  <c:x val="2.6824090762368649E-2"/>
                  <c:y val="-2.60485416850982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7726-427F-AA30-D4962EB3661B}"/>
                </c:ext>
              </c:extLst>
            </c:dLbl>
            <c:dLbl>
              <c:idx val="1"/>
              <c:layout>
                <c:manualLayout>
                  <c:x val="3.3977110157367665E-2"/>
                  <c:y val="-2.402402402402402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7726-427F-AA30-D4962EB3661B}"/>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Sheet1!$C$98:$D$98</c:f>
              <c:numCache>
                <c:formatCode>General</c:formatCode>
                <c:ptCount val="2"/>
                <c:pt idx="0">
                  <c:v>2014</c:v>
                </c:pt>
                <c:pt idx="1">
                  <c:v>2016</c:v>
                </c:pt>
              </c:numCache>
            </c:numRef>
          </c:cat>
          <c:val>
            <c:numRef>
              <c:f>Sheet1!$C$100:$D$100</c:f>
              <c:numCache>
                <c:formatCode>General</c:formatCode>
                <c:ptCount val="2"/>
                <c:pt idx="0" formatCode="0.0">
                  <c:v>15.4</c:v>
                </c:pt>
                <c:pt idx="1">
                  <c:v>18.399999999999999</c:v>
                </c:pt>
              </c:numCache>
            </c:numRef>
          </c:val>
          <c:extLst>
            <c:ext xmlns:c16="http://schemas.microsoft.com/office/drawing/2014/chart" uri="{C3380CC4-5D6E-409C-BE32-E72D297353CC}">
              <c16:uniqueId val="{00000005-7726-427F-AA30-D4962EB3661B}"/>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Sheet1!$B$130</c:f>
              <c:strCache>
                <c:ptCount val="1"/>
                <c:pt idx="0">
                  <c:v>Allegany</c:v>
                </c:pt>
              </c:strCache>
            </c:strRef>
          </c:tx>
          <c:spPr>
            <a:solidFill>
              <a:schemeClr val="accent1"/>
            </a:solidFill>
            <a:ln>
              <a:noFill/>
            </a:ln>
            <a:effectLst/>
            <a:sp3d/>
          </c:spPr>
          <c:invertIfNegative val="0"/>
          <c:dLbls>
            <c:dLbl>
              <c:idx val="0"/>
              <c:layout>
                <c:manualLayout>
                  <c:x val="1.0729613733905579E-2"/>
                  <c:y val="-9.009009009009008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A4D8-4ABC-9E9F-FEA888349967}"/>
                </c:ext>
              </c:extLst>
            </c:dLbl>
            <c:dLbl>
              <c:idx val="1"/>
              <c:layout>
                <c:manualLayout>
                  <c:x val="1.2824231240968655E-2"/>
                  <c:y val="-1.201207824023788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4D8-4ABC-9E9F-FEA888349967}"/>
                </c:ext>
              </c:extLst>
            </c:dLbl>
            <c:dLbl>
              <c:idx val="2"/>
              <c:layout>
                <c:manualLayout>
                  <c:x val="1.4918863116846533E-2"/>
                  <c:y val="-1.419583257012201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4D8-4ABC-9E9F-FEA888349967}"/>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Sheet1!$C$129:$E$129</c:f>
              <c:numCache>
                <c:formatCode>General</c:formatCode>
                <c:ptCount val="3"/>
                <c:pt idx="0">
                  <c:v>2013</c:v>
                </c:pt>
                <c:pt idx="1">
                  <c:v>2014</c:v>
                </c:pt>
                <c:pt idx="2">
                  <c:v>2016</c:v>
                </c:pt>
              </c:numCache>
            </c:numRef>
          </c:cat>
          <c:val>
            <c:numRef>
              <c:f>Sheet1!$C$130:$E$130</c:f>
              <c:numCache>
                <c:formatCode>0.0</c:formatCode>
                <c:ptCount val="3"/>
                <c:pt idx="0" formatCode="General">
                  <c:v>28.4</c:v>
                </c:pt>
                <c:pt idx="1">
                  <c:v>17.8</c:v>
                </c:pt>
                <c:pt idx="2" formatCode="General">
                  <c:v>23.5</c:v>
                </c:pt>
              </c:numCache>
            </c:numRef>
          </c:val>
          <c:extLst>
            <c:ext xmlns:c16="http://schemas.microsoft.com/office/drawing/2014/chart" uri="{C3380CC4-5D6E-409C-BE32-E72D297353CC}">
              <c16:uniqueId val="{00000003-A4D8-4ABC-9E9F-FEA888349967}"/>
            </c:ext>
          </c:extLst>
        </c:ser>
        <c:ser>
          <c:idx val="1"/>
          <c:order val="1"/>
          <c:tx>
            <c:strRef>
              <c:f>Sheet1!$B$131</c:f>
              <c:strCache>
                <c:ptCount val="1"/>
                <c:pt idx="0">
                  <c:v>Maryland</c:v>
                </c:pt>
              </c:strCache>
            </c:strRef>
          </c:tx>
          <c:spPr>
            <a:solidFill>
              <a:schemeClr val="accent2"/>
            </a:solidFill>
            <a:ln>
              <a:noFill/>
            </a:ln>
            <a:effectLst/>
            <a:sp3d/>
          </c:spPr>
          <c:invertIfNegative val="0"/>
          <c:dLbls>
            <c:dLbl>
              <c:idx val="0"/>
              <c:layout>
                <c:manualLayout>
                  <c:x val="2.503576537911302E-2"/>
                  <c:y val="-1.201201201201201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4D8-4ABC-9E9F-FEA888349967}"/>
                </c:ext>
              </c:extLst>
            </c:dLbl>
            <c:dLbl>
              <c:idx val="1"/>
              <c:layout>
                <c:manualLayout>
                  <c:x val="3.2188841201716674E-2"/>
                  <c:y val="-9.0090090090091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4D8-4ABC-9E9F-FEA888349967}"/>
                </c:ext>
              </c:extLst>
            </c:dLbl>
            <c:dLbl>
              <c:idx val="2"/>
              <c:layout>
                <c:manualLayout>
                  <c:x val="2.3247496423462088E-2"/>
                  <c:y val="-1.201201201201201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A4D8-4ABC-9E9F-FEA888349967}"/>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Sheet1!$C$129:$E$129</c:f>
              <c:numCache>
                <c:formatCode>General</c:formatCode>
                <c:ptCount val="3"/>
                <c:pt idx="0">
                  <c:v>2013</c:v>
                </c:pt>
                <c:pt idx="1">
                  <c:v>2014</c:v>
                </c:pt>
                <c:pt idx="2">
                  <c:v>2016</c:v>
                </c:pt>
              </c:numCache>
            </c:numRef>
          </c:cat>
          <c:val>
            <c:numRef>
              <c:f>Sheet1!$C$131:$E$131</c:f>
              <c:numCache>
                <c:formatCode>General</c:formatCode>
                <c:ptCount val="3"/>
                <c:pt idx="0" formatCode="0.0">
                  <c:v>25.2</c:v>
                </c:pt>
                <c:pt idx="1">
                  <c:v>17.600000000000001</c:v>
                </c:pt>
                <c:pt idx="2">
                  <c:v>21.7</c:v>
                </c:pt>
              </c:numCache>
            </c:numRef>
          </c:val>
          <c:extLst>
            <c:ext xmlns:c16="http://schemas.microsoft.com/office/drawing/2014/chart" uri="{C3380CC4-5D6E-409C-BE32-E72D297353CC}">
              <c16:uniqueId val="{00000007-A4D8-4ABC-9E9F-FEA888349967}"/>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Sheet1!$B$161</c:f>
              <c:strCache>
                <c:ptCount val="1"/>
                <c:pt idx="0">
                  <c:v>Allegany</c:v>
                </c:pt>
              </c:strCache>
            </c:strRef>
          </c:tx>
          <c:spPr>
            <a:solidFill>
              <a:schemeClr val="accent1"/>
            </a:solidFill>
            <a:ln>
              <a:noFill/>
            </a:ln>
            <a:effectLst/>
            <a:sp3d/>
          </c:spPr>
          <c:invertIfNegative val="0"/>
          <c:dLbls>
            <c:dLbl>
              <c:idx val="0"/>
              <c:layout>
                <c:manualLayout>
                  <c:x val="1.4528723627167797E-2"/>
                  <c:y val="-1.355606021702668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CEE-4C0E-B29D-32812E893B21}"/>
                </c:ext>
              </c:extLst>
            </c:dLbl>
            <c:dLbl>
              <c:idx val="1"/>
              <c:layout>
                <c:manualLayout>
                  <c:x val="1.6094449015660508E-2"/>
                  <c:y val="-1.164716850845945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CEE-4C0E-B29D-32812E893B21}"/>
                </c:ext>
              </c:extLst>
            </c:dLbl>
            <c:dLbl>
              <c:idx val="2"/>
              <c:layout>
                <c:manualLayout>
                  <c:x val="1.3993031825110797E-2"/>
                  <c:y val="-1.919735559605034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CEE-4C0E-B29D-32812E893B21}"/>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Sheet1!$C$160:$E$160</c:f>
              <c:numCache>
                <c:formatCode>General</c:formatCode>
                <c:ptCount val="3"/>
                <c:pt idx="0">
                  <c:v>2013</c:v>
                </c:pt>
                <c:pt idx="1">
                  <c:v>2014</c:v>
                </c:pt>
                <c:pt idx="2">
                  <c:v>2016</c:v>
                </c:pt>
              </c:numCache>
            </c:numRef>
          </c:cat>
          <c:val>
            <c:numRef>
              <c:f>Sheet1!$C$161:$E$161</c:f>
              <c:numCache>
                <c:formatCode>0.0</c:formatCode>
                <c:ptCount val="3"/>
                <c:pt idx="0" formatCode="General">
                  <c:v>10.6</c:v>
                </c:pt>
                <c:pt idx="1">
                  <c:v>5.9</c:v>
                </c:pt>
                <c:pt idx="2" formatCode="General">
                  <c:v>8.1</c:v>
                </c:pt>
              </c:numCache>
            </c:numRef>
          </c:val>
          <c:extLst>
            <c:ext xmlns:c16="http://schemas.microsoft.com/office/drawing/2014/chart" uri="{C3380CC4-5D6E-409C-BE32-E72D297353CC}">
              <c16:uniqueId val="{00000003-8CEE-4C0E-B29D-32812E893B21}"/>
            </c:ext>
          </c:extLst>
        </c:ser>
        <c:ser>
          <c:idx val="1"/>
          <c:order val="1"/>
          <c:tx>
            <c:strRef>
              <c:f>Sheet1!$B$162</c:f>
              <c:strCache>
                <c:ptCount val="1"/>
                <c:pt idx="0">
                  <c:v>Maryland</c:v>
                </c:pt>
              </c:strCache>
            </c:strRef>
          </c:tx>
          <c:spPr>
            <a:solidFill>
              <a:schemeClr val="accent2"/>
            </a:solidFill>
            <a:ln>
              <a:noFill/>
            </a:ln>
            <a:effectLst/>
            <a:sp3d/>
          </c:spPr>
          <c:invertIfNegative val="0"/>
          <c:dLbls>
            <c:dLbl>
              <c:idx val="0"/>
              <c:layout>
                <c:manualLayout>
                  <c:x val="2.2934392389366606E-2"/>
                  <c:y val="-1.655910065004949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8CEE-4C0E-B29D-32812E893B21}"/>
                </c:ext>
              </c:extLst>
            </c:dLbl>
            <c:dLbl>
              <c:idx val="1"/>
              <c:layout>
                <c:manualLayout>
                  <c:x val="2.6824034334763949E-2"/>
                  <c:y val="-1.50150150150150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CEE-4C0E-B29D-32812E893B21}"/>
                </c:ext>
              </c:extLst>
            </c:dLbl>
            <c:dLbl>
              <c:idx val="2"/>
              <c:layout>
                <c:manualLayout>
                  <c:x val="2.2934450465234159E-2"/>
                  <c:y val="-2.6747334947031319E-2"/>
                </c:manualLayout>
              </c:layout>
              <c:showLegendKey val="0"/>
              <c:showVal val="1"/>
              <c:showCatName val="0"/>
              <c:showSerName val="0"/>
              <c:showPercent val="0"/>
              <c:showBubbleSize val="0"/>
              <c:extLst>
                <c:ext xmlns:c15="http://schemas.microsoft.com/office/drawing/2012/chart" uri="{CE6537A1-D6FC-4f65-9D91-7224C49458BB}">
                  <c15:layout>
                    <c:manualLayout>
                      <c:w val="4.9151232811285472E-2"/>
                      <c:h val="7.2327863212920881E-2"/>
                    </c:manualLayout>
                  </c15:layout>
                </c:ext>
                <c:ext xmlns:c16="http://schemas.microsoft.com/office/drawing/2014/chart" uri="{C3380CC4-5D6E-409C-BE32-E72D297353CC}">
                  <c16:uniqueId val="{00000006-8CEE-4C0E-B29D-32812E893B21}"/>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Sheet1!$C$160:$E$160</c:f>
              <c:numCache>
                <c:formatCode>General</c:formatCode>
                <c:ptCount val="3"/>
                <c:pt idx="0">
                  <c:v>2013</c:v>
                </c:pt>
                <c:pt idx="1">
                  <c:v>2014</c:v>
                </c:pt>
                <c:pt idx="2">
                  <c:v>2016</c:v>
                </c:pt>
              </c:numCache>
            </c:numRef>
          </c:cat>
          <c:val>
            <c:numRef>
              <c:f>Sheet1!$C$162:$E$162</c:f>
              <c:numCache>
                <c:formatCode>0.0</c:formatCode>
                <c:ptCount val="3"/>
                <c:pt idx="0">
                  <c:v>9</c:v>
                </c:pt>
                <c:pt idx="1">
                  <c:v>7</c:v>
                </c:pt>
                <c:pt idx="2">
                  <c:v>7</c:v>
                </c:pt>
              </c:numCache>
            </c:numRef>
          </c:val>
          <c:extLst>
            <c:ext xmlns:c16="http://schemas.microsoft.com/office/drawing/2014/chart" uri="{C3380CC4-5D6E-409C-BE32-E72D297353CC}">
              <c16:uniqueId val="{00000007-8CEE-4C0E-B29D-32812E893B21}"/>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Sheet1!$B$192</c:f>
              <c:strCache>
                <c:ptCount val="1"/>
                <c:pt idx="0">
                  <c:v>Allegany</c:v>
                </c:pt>
              </c:strCache>
            </c:strRef>
          </c:tx>
          <c:spPr>
            <a:solidFill>
              <a:schemeClr val="accent1"/>
            </a:solidFill>
            <a:ln>
              <a:noFill/>
            </a:ln>
            <a:effectLst/>
            <a:sp3d/>
          </c:spPr>
          <c:invertIfNegative val="0"/>
          <c:dLbls>
            <c:dLbl>
              <c:idx val="0"/>
              <c:layout>
                <c:manualLayout>
                  <c:x val="4.4706723891273246E-2"/>
                  <c:y val="-8.4084084084084187E-2"/>
                </c:manualLayout>
              </c:layout>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8AE-4800-BA06-563A09406F33}"/>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cat>
            <c:numRef>
              <c:f>Sheet1!$C$191</c:f>
              <c:numCache>
                <c:formatCode>General</c:formatCode>
                <c:ptCount val="1"/>
                <c:pt idx="0">
                  <c:v>2016</c:v>
                </c:pt>
              </c:numCache>
            </c:numRef>
          </c:cat>
          <c:val>
            <c:numRef>
              <c:f>Sheet1!$C$192</c:f>
              <c:numCache>
                <c:formatCode>General</c:formatCode>
                <c:ptCount val="1"/>
                <c:pt idx="0">
                  <c:v>5.0999999999999996</c:v>
                </c:pt>
              </c:numCache>
            </c:numRef>
          </c:val>
          <c:extLst>
            <c:ext xmlns:c16="http://schemas.microsoft.com/office/drawing/2014/chart" uri="{C3380CC4-5D6E-409C-BE32-E72D297353CC}">
              <c16:uniqueId val="{00000001-68AE-4800-BA06-563A09406F33}"/>
            </c:ext>
          </c:extLst>
        </c:ser>
        <c:ser>
          <c:idx val="1"/>
          <c:order val="1"/>
          <c:tx>
            <c:strRef>
              <c:f>Sheet1!$B$193</c:f>
              <c:strCache>
                <c:ptCount val="1"/>
                <c:pt idx="0">
                  <c:v>Maryland</c:v>
                </c:pt>
              </c:strCache>
            </c:strRef>
          </c:tx>
          <c:spPr>
            <a:solidFill>
              <a:schemeClr val="accent2"/>
            </a:solidFill>
            <a:ln>
              <a:noFill/>
            </a:ln>
            <a:effectLst/>
            <a:sp3d/>
          </c:spPr>
          <c:invertIfNegative val="0"/>
          <c:dLbls>
            <c:dLbl>
              <c:idx val="0"/>
              <c:layout>
                <c:manualLayout>
                  <c:x val="5.3648068669527767E-2"/>
                  <c:y val="-7.8078078078078081E-2"/>
                </c:manualLayout>
              </c:layout>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8AE-4800-BA06-563A09406F33}"/>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Sheet1!$C$191</c:f>
              <c:numCache>
                <c:formatCode>General</c:formatCode>
                <c:ptCount val="1"/>
                <c:pt idx="0">
                  <c:v>2016</c:v>
                </c:pt>
              </c:numCache>
            </c:numRef>
          </c:cat>
          <c:val>
            <c:numRef>
              <c:f>Sheet1!$C$193</c:f>
              <c:numCache>
                <c:formatCode>0.0</c:formatCode>
                <c:ptCount val="1"/>
                <c:pt idx="0">
                  <c:v>4.9000000000000004</c:v>
                </c:pt>
              </c:numCache>
            </c:numRef>
          </c:val>
          <c:extLst>
            <c:ext xmlns:c16="http://schemas.microsoft.com/office/drawing/2014/chart" uri="{C3380CC4-5D6E-409C-BE32-E72D297353CC}">
              <c16:uniqueId val="{00000003-68AE-4800-BA06-563A09406F33}"/>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6580927384076991E-2"/>
          <c:y val="5.5555555555555552E-2"/>
          <c:w val="0.74469225721784782"/>
          <c:h val="0.8416746864975212"/>
        </c:manualLayout>
      </c:layout>
      <c:bar3DChart>
        <c:barDir val="col"/>
        <c:grouping val="clustered"/>
        <c:varyColors val="0"/>
        <c:ser>
          <c:idx val="0"/>
          <c:order val="0"/>
          <c:tx>
            <c:strRef>
              <c:f>Sheet1!$B$223</c:f>
              <c:strCache>
                <c:ptCount val="1"/>
                <c:pt idx="0">
                  <c:v>Allegany</c:v>
                </c:pt>
              </c:strCache>
            </c:strRef>
          </c:tx>
          <c:spPr>
            <a:solidFill>
              <a:schemeClr val="accent1"/>
            </a:solidFill>
            <a:ln>
              <a:noFill/>
            </a:ln>
            <a:effectLst/>
            <a:sp3d/>
          </c:spPr>
          <c:invertIfNegative val="0"/>
          <c:dLbls>
            <c:dLbl>
              <c:idx val="0"/>
              <c:layout>
                <c:manualLayout>
                  <c:x val="1.7882689556509266E-2"/>
                  <c:y val="-3.90390390390390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E2E-4C19-AB7A-ECD355338320}"/>
                </c:ext>
              </c:extLst>
            </c:dLbl>
            <c:dLbl>
              <c:idx val="1"/>
              <c:layout>
                <c:manualLayout>
                  <c:x val="2.3247496423462154E-2"/>
                  <c:y val="-3.90390390390390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E2E-4C19-AB7A-ECD355338320}"/>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Sheet1!$C$222:$D$222</c:f>
              <c:numCache>
                <c:formatCode>General</c:formatCode>
                <c:ptCount val="2"/>
                <c:pt idx="0">
                  <c:v>2014</c:v>
                </c:pt>
                <c:pt idx="1">
                  <c:v>2016</c:v>
                </c:pt>
              </c:numCache>
            </c:numRef>
          </c:cat>
          <c:val>
            <c:numRef>
              <c:f>Sheet1!$C$223:$D$223</c:f>
              <c:numCache>
                <c:formatCode>0.0</c:formatCode>
                <c:ptCount val="2"/>
                <c:pt idx="0" formatCode="General">
                  <c:v>7.2</c:v>
                </c:pt>
                <c:pt idx="1">
                  <c:v>8.6999999999999993</c:v>
                </c:pt>
              </c:numCache>
            </c:numRef>
          </c:val>
          <c:extLst>
            <c:ext xmlns:c16="http://schemas.microsoft.com/office/drawing/2014/chart" uri="{C3380CC4-5D6E-409C-BE32-E72D297353CC}">
              <c16:uniqueId val="{00000002-CE2E-4C19-AB7A-ECD355338320}"/>
            </c:ext>
          </c:extLst>
        </c:ser>
        <c:ser>
          <c:idx val="1"/>
          <c:order val="1"/>
          <c:tx>
            <c:strRef>
              <c:f>Sheet1!$B$224</c:f>
              <c:strCache>
                <c:ptCount val="1"/>
                <c:pt idx="0">
                  <c:v>Maryland</c:v>
                </c:pt>
              </c:strCache>
            </c:strRef>
          </c:tx>
          <c:spPr>
            <a:solidFill>
              <a:schemeClr val="accent2"/>
            </a:solidFill>
            <a:ln>
              <a:noFill/>
            </a:ln>
            <a:effectLst/>
            <a:sp3d/>
          </c:spPr>
          <c:invertIfNegative val="0"/>
          <c:dLbls>
            <c:dLbl>
              <c:idx val="0"/>
              <c:layout>
                <c:manualLayout>
                  <c:x val="2.6824034334763949E-2"/>
                  <c:y val="-4.204204204204204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E2E-4C19-AB7A-ECD355338320}"/>
                </c:ext>
              </c:extLst>
            </c:dLbl>
            <c:dLbl>
              <c:idx val="1"/>
              <c:layout>
                <c:manualLayout>
                  <c:x val="2.6824034334763949E-2"/>
                  <c:y val="-3.603603603603603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E2E-4C19-AB7A-ECD355338320}"/>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Sheet1!$C$222:$D$222</c:f>
              <c:numCache>
                <c:formatCode>General</c:formatCode>
                <c:ptCount val="2"/>
                <c:pt idx="0">
                  <c:v>2014</c:v>
                </c:pt>
                <c:pt idx="1">
                  <c:v>2016</c:v>
                </c:pt>
              </c:numCache>
            </c:numRef>
          </c:cat>
          <c:val>
            <c:numRef>
              <c:f>Sheet1!$C$224:$D$224</c:f>
              <c:numCache>
                <c:formatCode>0.0</c:formatCode>
                <c:ptCount val="2"/>
                <c:pt idx="0">
                  <c:v>7.4</c:v>
                </c:pt>
                <c:pt idx="1">
                  <c:v>6.8</c:v>
                </c:pt>
              </c:numCache>
            </c:numRef>
          </c:val>
          <c:extLst>
            <c:ext xmlns:c16="http://schemas.microsoft.com/office/drawing/2014/chart" uri="{C3380CC4-5D6E-409C-BE32-E72D297353CC}">
              <c16:uniqueId val="{00000005-CE2E-4C19-AB7A-ECD355338320}"/>
            </c:ext>
          </c:extLst>
        </c:ser>
        <c:dLbls>
          <c:showLegendKey val="0"/>
          <c:showVal val="0"/>
          <c:showCatName val="0"/>
          <c:showSerName val="0"/>
          <c:showPercent val="0"/>
          <c:showBubbleSize val="0"/>
        </c:dLbls>
        <c:gapWidth val="150"/>
        <c:shape val="box"/>
        <c:axId val="391087328"/>
        <c:axId val="384651936"/>
        <c:axId val="0"/>
      </c:bar3DChart>
      <c:catAx>
        <c:axId val="3910873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crossAx val="384651936"/>
        <c:crosses val="autoZero"/>
        <c:auto val="1"/>
        <c:lblAlgn val="ctr"/>
        <c:lblOffset val="100"/>
        <c:noMultiLvlLbl val="0"/>
      </c:catAx>
      <c:valAx>
        <c:axId val="38465193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39108732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DFCFB-94AB-450B-B98C-9600BAA1D9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1DA1D7E-0FC1-497D-A45D-E5D88B4F197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A68C7C4-77D8-460F-B744-CFD45588DAF2}"/>
              </a:ext>
            </a:extLst>
          </p:cNvPr>
          <p:cNvSpPr>
            <a:spLocks noGrp="1"/>
          </p:cNvSpPr>
          <p:nvPr>
            <p:ph type="dt" sz="half" idx="10"/>
          </p:nvPr>
        </p:nvSpPr>
        <p:spPr/>
        <p:txBody>
          <a:bodyPr/>
          <a:lstStyle/>
          <a:p>
            <a:fld id="{B61BEF0D-F0BB-DE4B-95CE-6DB70DBA9567}" type="datetimeFigureOut">
              <a:rPr lang="en-US" smtClean="0"/>
              <a:pPr/>
              <a:t>9/11/2018</a:t>
            </a:fld>
            <a:endParaRPr lang="en-US" dirty="0"/>
          </a:p>
        </p:txBody>
      </p:sp>
      <p:sp>
        <p:nvSpPr>
          <p:cNvPr id="5" name="Footer Placeholder 4">
            <a:extLst>
              <a:ext uri="{FF2B5EF4-FFF2-40B4-BE49-F238E27FC236}">
                <a16:creationId xmlns:a16="http://schemas.microsoft.com/office/drawing/2014/main" id="{02497BA3-C1EE-43BD-AC6C-92D56A72B02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0493315-4946-4A3D-BD8B-7552D97D3EDD}"/>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849075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CB175-A4AB-49AC-A26B-0D98D63B90A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D8F0F98-DC10-46E0-A4C0-B72D22AB75A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00AB6D-598B-4321-8F8A-37B23E1275FA}"/>
              </a:ext>
            </a:extLst>
          </p:cNvPr>
          <p:cNvSpPr>
            <a:spLocks noGrp="1"/>
          </p:cNvSpPr>
          <p:nvPr>
            <p:ph type="dt" sz="half" idx="10"/>
          </p:nvPr>
        </p:nvSpPr>
        <p:spPr/>
        <p:txBody>
          <a:bodyPr/>
          <a:lstStyle/>
          <a:p>
            <a:fld id="{55C6B4A9-1611-4792-9094-5F34BCA07E0B}" type="datetimeFigureOut">
              <a:rPr lang="en-US" smtClean="0"/>
              <a:t>9/11/2018</a:t>
            </a:fld>
            <a:endParaRPr lang="en-US" dirty="0"/>
          </a:p>
        </p:txBody>
      </p:sp>
      <p:sp>
        <p:nvSpPr>
          <p:cNvPr id="5" name="Footer Placeholder 4">
            <a:extLst>
              <a:ext uri="{FF2B5EF4-FFF2-40B4-BE49-F238E27FC236}">
                <a16:creationId xmlns:a16="http://schemas.microsoft.com/office/drawing/2014/main" id="{4247B0A4-B4A6-46B1-8724-87D7970201B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00C052B-C1B1-468D-999B-BCE015D5BB5A}"/>
              </a:ext>
            </a:extLst>
          </p:cNvPr>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956604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4B68098-5330-4043-AA15-B37BE68092B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492F581-AA7A-4F2E-A538-CEEAB13A75F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AB4295-CDA3-4A3E-A641-718E9B39C791}"/>
              </a:ext>
            </a:extLst>
          </p:cNvPr>
          <p:cNvSpPr>
            <a:spLocks noGrp="1"/>
          </p:cNvSpPr>
          <p:nvPr>
            <p:ph type="dt" sz="half" idx="10"/>
          </p:nvPr>
        </p:nvSpPr>
        <p:spPr/>
        <p:txBody>
          <a:bodyPr/>
          <a:lstStyle/>
          <a:p>
            <a:fld id="{B61BEF0D-F0BB-DE4B-95CE-6DB70DBA9567}" type="datetimeFigureOut">
              <a:rPr lang="en-US" smtClean="0"/>
              <a:pPr/>
              <a:t>9/11/2018</a:t>
            </a:fld>
            <a:endParaRPr lang="en-US" dirty="0"/>
          </a:p>
        </p:txBody>
      </p:sp>
      <p:sp>
        <p:nvSpPr>
          <p:cNvPr id="5" name="Footer Placeholder 4">
            <a:extLst>
              <a:ext uri="{FF2B5EF4-FFF2-40B4-BE49-F238E27FC236}">
                <a16:creationId xmlns:a16="http://schemas.microsoft.com/office/drawing/2014/main" id="{5D2392B2-32C6-428A-8C7E-3C1B18C2813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A9EC3F7-9089-4D2A-A792-8626AE7FC861}"/>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41754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A48D9-D2E7-40AA-B6C2-9D6216542D5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BFCF70D-E117-4B47-AF57-B4576FC1294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6A2AE1-1113-4646-AE6E-729E93BA4F81}"/>
              </a:ext>
            </a:extLst>
          </p:cNvPr>
          <p:cNvSpPr>
            <a:spLocks noGrp="1"/>
          </p:cNvSpPr>
          <p:nvPr>
            <p:ph type="dt" sz="half" idx="10"/>
          </p:nvPr>
        </p:nvSpPr>
        <p:spPr/>
        <p:txBody>
          <a:bodyPr/>
          <a:lstStyle/>
          <a:p>
            <a:fld id="{B61BEF0D-F0BB-DE4B-95CE-6DB70DBA9567}" type="datetimeFigureOut">
              <a:rPr lang="en-US" smtClean="0"/>
              <a:pPr/>
              <a:t>9/11/2018</a:t>
            </a:fld>
            <a:endParaRPr lang="en-US" dirty="0"/>
          </a:p>
        </p:txBody>
      </p:sp>
      <p:sp>
        <p:nvSpPr>
          <p:cNvPr id="5" name="Footer Placeholder 4">
            <a:extLst>
              <a:ext uri="{FF2B5EF4-FFF2-40B4-BE49-F238E27FC236}">
                <a16:creationId xmlns:a16="http://schemas.microsoft.com/office/drawing/2014/main" id="{BE49B173-605A-452B-BC98-3F44D6A4E37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3A90110-4447-4170-A7FE-D2FF9204F3C3}"/>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47645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839C6-9A3C-4B1B-B906-DB72890F899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03C10B6-4A44-4927-92B7-B26A0FE0D5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94E87AB-60A3-4D56-BA42-3B2416F51916}"/>
              </a:ext>
            </a:extLst>
          </p:cNvPr>
          <p:cNvSpPr>
            <a:spLocks noGrp="1"/>
          </p:cNvSpPr>
          <p:nvPr>
            <p:ph type="dt" sz="half" idx="10"/>
          </p:nvPr>
        </p:nvSpPr>
        <p:spPr/>
        <p:txBody>
          <a:bodyPr/>
          <a:lstStyle/>
          <a:p>
            <a:fld id="{B61BEF0D-F0BB-DE4B-95CE-6DB70DBA9567}" type="datetimeFigureOut">
              <a:rPr lang="en-US" smtClean="0"/>
              <a:pPr/>
              <a:t>9/11/2018</a:t>
            </a:fld>
            <a:endParaRPr lang="en-US" dirty="0"/>
          </a:p>
        </p:txBody>
      </p:sp>
      <p:sp>
        <p:nvSpPr>
          <p:cNvPr id="5" name="Footer Placeholder 4">
            <a:extLst>
              <a:ext uri="{FF2B5EF4-FFF2-40B4-BE49-F238E27FC236}">
                <a16:creationId xmlns:a16="http://schemas.microsoft.com/office/drawing/2014/main" id="{494ADCA0-CE12-42BF-8BA7-C5A812652C8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9709939-B069-4838-A141-5D25C69B7C21}"/>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58548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CA92A-2FB4-4723-A624-718677E536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F0A882-7437-40D1-878A-47902B2CCA0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2E32A3A-FD3F-4F83-90C4-98686CA2EB6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E961CD2-1B19-40D9-A18D-6AC5E9EF46BD}"/>
              </a:ext>
            </a:extLst>
          </p:cNvPr>
          <p:cNvSpPr>
            <a:spLocks noGrp="1"/>
          </p:cNvSpPr>
          <p:nvPr>
            <p:ph type="dt" sz="half" idx="10"/>
          </p:nvPr>
        </p:nvSpPr>
        <p:spPr/>
        <p:txBody>
          <a:bodyPr/>
          <a:lstStyle/>
          <a:p>
            <a:fld id="{EB712588-04B1-427B-82EE-E8DB90309F08}" type="datetimeFigureOut">
              <a:rPr lang="en-US" smtClean="0"/>
              <a:t>9/11/2018</a:t>
            </a:fld>
            <a:endParaRPr lang="en-US" dirty="0"/>
          </a:p>
        </p:txBody>
      </p:sp>
      <p:sp>
        <p:nvSpPr>
          <p:cNvPr id="6" name="Footer Placeholder 5">
            <a:extLst>
              <a:ext uri="{FF2B5EF4-FFF2-40B4-BE49-F238E27FC236}">
                <a16:creationId xmlns:a16="http://schemas.microsoft.com/office/drawing/2014/main" id="{E1A44497-E44D-4BE5-8D93-D829635CC2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1DACEC0-D1BA-42BE-B1B5-E44097187AE9}"/>
              </a:ext>
            </a:extLst>
          </p:cNvPr>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3613189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A4813-35FB-4C17-BD53-2D2CAE343BB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012D278-E1F0-4E03-8D5F-0FFE63AF14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D811616-327A-450C-AB59-C58D567CEBE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1CC8876-BA78-474A-9EEB-41114389A6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FE0FEAE-90BC-4DA3-B6B0-409142DFD1B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B154208-0242-4DC8-BC35-95E885A3C43E}"/>
              </a:ext>
            </a:extLst>
          </p:cNvPr>
          <p:cNvSpPr>
            <a:spLocks noGrp="1"/>
          </p:cNvSpPr>
          <p:nvPr>
            <p:ph type="dt" sz="half" idx="10"/>
          </p:nvPr>
        </p:nvSpPr>
        <p:spPr/>
        <p:txBody>
          <a:bodyPr/>
          <a:lstStyle/>
          <a:p>
            <a:fld id="{B61BEF0D-F0BB-DE4B-95CE-6DB70DBA9567}" type="datetimeFigureOut">
              <a:rPr lang="en-US" smtClean="0"/>
              <a:pPr/>
              <a:t>9/11/2018</a:t>
            </a:fld>
            <a:endParaRPr lang="en-US" dirty="0"/>
          </a:p>
        </p:txBody>
      </p:sp>
      <p:sp>
        <p:nvSpPr>
          <p:cNvPr id="8" name="Footer Placeholder 7">
            <a:extLst>
              <a:ext uri="{FF2B5EF4-FFF2-40B4-BE49-F238E27FC236}">
                <a16:creationId xmlns:a16="http://schemas.microsoft.com/office/drawing/2014/main" id="{99216B61-D999-4DFB-89DA-2F5ADACFCAD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2109593F-FDC3-4FB0-90D8-403EED2B8DE6}"/>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61483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8428D-2E0C-4B46-B306-7BE232A82E3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FCF0EB0-DDE8-4C8E-A889-94C11F91DD0B}"/>
              </a:ext>
            </a:extLst>
          </p:cNvPr>
          <p:cNvSpPr>
            <a:spLocks noGrp="1"/>
          </p:cNvSpPr>
          <p:nvPr>
            <p:ph type="dt" sz="half" idx="10"/>
          </p:nvPr>
        </p:nvSpPr>
        <p:spPr/>
        <p:txBody>
          <a:bodyPr/>
          <a:lstStyle/>
          <a:p>
            <a:fld id="{B61BEF0D-F0BB-DE4B-95CE-6DB70DBA9567}" type="datetimeFigureOut">
              <a:rPr lang="en-US" smtClean="0"/>
              <a:pPr/>
              <a:t>9/11/2018</a:t>
            </a:fld>
            <a:endParaRPr lang="en-US" dirty="0"/>
          </a:p>
        </p:txBody>
      </p:sp>
      <p:sp>
        <p:nvSpPr>
          <p:cNvPr id="4" name="Footer Placeholder 3">
            <a:extLst>
              <a:ext uri="{FF2B5EF4-FFF2-40B4-BE49-F238E27FC236}">
                <a16:creationId xmlns:a16="http://schemas.microsoft.com/office/drawing/2014/main" id="{38985F74-BB88-44AE-BB2F-1E56B0CF2C1B}"/>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4EBE4337-200D-459B-9760-F925901B77E0}"/>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70120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318B89-E94D-492C-94C2-211265F57B9D}"/>
              </a:ext>
            </a:extLst>
          </p:cNvPr>
          <p:cNvSpPr>
            <a:spLocks noGrp="1"/>
          </p:cNvSpPr>
          <p:nvPr>
            <p:ph type="dt" sz="half" idx="10"/>
          </p:nvPr>
        </p:nvSpPr>
        <p:spPr/>
        <p:txBody>
          <a:bodyPr/>
          <a:lstStyle/>
          <a:p>
            <a:fld id="{B61BEF0D-F0BB-DE4B-95CE-6DB70DBA9567}" type="datetimeFigureOut">
              <a:rPr lang="en-US" smtClean="0"/>
              <a:pPr/>
              <a:t>9/11/2018</a:t>
            </a:fld>
            <a:endParaRPr lang="en-US" dirty="0"/>
          </a:p>
        </p:txBody>
      </p:sp>
      <p:sp>
        <p:nvSpPr>
          <p:cNvPr id="3" name="Footer Placeholder 2">
            <a:extLst>
              <a:ext uri="{FF2B5EF4-FFF2-40B4-BE49-F238E27FC236}">
                <a16:creationId xmlns:a16="http://schemas.microsoft.com/office/drawing/2014/main" id="{7DE9A88D-8015-4708-9AF7-0BB266E699C7}"/>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8386C027-9FEE-4F72-BB42-15058A7FD0F3}"/>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87868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02A07-7E3F-4BBC-9D37-4784ED03801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D3C269C-B982-4D3C-A78F-0D329AFE99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56C144-2483-49E8-B446-762A13F0DE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78AAD33-3BB8-4C00-9C46-F5956280E6EC}"/>
              </a:ext>
            </a:extLst>
          </p:cNvPr>
          <p:cNvSpPr>
            <a:spLocks noGrp="1"/>
          </p:cNvSpPr>
          <p:nvPr>
            <p:ph type="dt" sz="half" idx="10"/>
          </p:nvPr>
        </p:nvSpPr>
        <p:spPr/>
        <p:txBody>
          <a:bodyPr/>
          <a:lstStyle/>
          <a:p>
            <a:fld id="{42A54C80-263E-416B-A8E0-580EDEADCBDC}" type="datetimeFigureOut">
              <a:rPr lang="en-US" smtClean="0"/>
              <a:t>9/11/2018</a:t>
            </a:fld>
            <a:endParaRPr lang="en-US" dirty="0"/>
          </a:p>
        </p:txBody>
      </p:sp>
      <p:sp>
        <p:nvSpPr>
          <p:cNvPr id="6" name="Footer Placeholder 5">
            <a:extLst>
              <a:ext uri="{FF2B5EF4-FFF2-40B4-BE49-F238E27FC236}">
                <a16:creationId xmlns:a16="http://schemas.microsoft.com/office/drawing/2014/main" id="{966E0FFD-5120-4175-B967-1951AC8F9D6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FE0A948-ABA1-49FF-AAF4-3CC59983F035}"/>
              </a:ext>
            </a:extLst>
          </p:cNvPr>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5734199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850E-A0A7-4AF6-8866-9F0FE1A65C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07390B3-3000-4C1B-89C6-851DB868139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C9421CF-6CF0-4041-A2CE-F3F84721E8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C5279CA-3E42-4D5A-AA12-F94AB5CDDFE0}"/>
              </a:ext>
            </a:extLst>
          </p:cNvPr>
          <p:cNvSpPr>
            <a:spLocks noGrp="1"/>
          </p:cNvSpPr>
          <p:nvPr>
            <p:ph type="dt" sz="half" idx="10"/>
          </p:nvPr>
        </p:nvSpPr>
        <p:spPr/>
        <p:txBody>
          <a:bodyPr/>
          <a:lstStyle/>
          <a:p>
            <a:fld id="{B61BEF0D-F0BB-DE4B-95CE-6DB70DBA9567}" type="datetimeFigureOut">
              <a:rPr lang="en-US" smtClean="0"/>
              <a:pPr/>
              <a:t>9/11/2018</a:t>
            </a:fld>
            <a:endParaRPr lang="en-US" dirty="0"/>
          </a:p>
        </p:txBody>
      </p:sp>
      <p:sp>
        <p:nvSpPr>
          <p:cNvPr id="6" name="Footer Placeholder 5">
            <a:extLst>
              <a:ext uri="{FF2B5EF4-FFF2-40B4-BE49-F238E27FC236}">
                <a16:creationId xmlns:a16="http://schemas.microsoft.com/office/drawing/2014/main" id="{7688A1F2-ECF2-48E5-816E-D9E39C4D745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2BAA2B3-9EB2-4CBE-B36E-492140431475}"/>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49587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D26B19-FEF2-4A60-B7D5-41FBEDEE84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86B5332-8250-4634-BA13-E02C89B6F8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29B3DC-E2F9-4BFD-8052-2193DFCB251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BEF0D-F0BB-DE4B-95CE-6DB70DBA9567}" type="datetimeFigureOut">
              <a:rPr lang="en-US" smtClean="0"/>
              <a:pPr/>
              <a:t>9/11/2018</a:t>
            </a:fld>
            <a:endParaRPr lang="en-US" dirty="0"/>
          </a:p>
        </p:txBody>
      </p:sp>
      <p:sp>
        <p:nvSpPr>
          <p:cNvPr id="5" name="Footer Placeholder 4">
            <a:extLst>
              <a:ext uri="{FF2B5EF4-FFF2-40B4-BE49-F238E27FC236}">
                <a16:creationId xmlns:a16="http://schemas.microsoft.com/office/drawing/2014/main" id="{3236DE82-9753-468D-871D-B125FA66557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89C4FDD7-4057-4AEC-8046-A27EAFA235C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770729"/>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7887343-68A4-43B4-949D-3F06E54A222C}"/>
              </a:ext>
            </a:extLst>
          </p:cNvPr>
          <p:cNvPicPr>
            <a:picLocks noChangeAspect="1"/>
          </p:cNvPicPr>
          <p:nvPr/>
        </p:nvPicPr>
        <p:blipFill rotWithShape="1">
          <a:blip r:embed="rId2"/>
          <a:srcRect t="4904" r="1619" b="20228"/>
          <a:stretch/>
        </p:blipFill>
        <p:spPr>
          <a:xfrm>
            <a:off x="0" y="-48126"/>
            <a:ext cx="12188087" cy="6906126"/>
          </a:xfrm>
          <a:prstGeom prst="rect">
            <a:avLst/>
          </a:prstGeom>
        </p:spPr>
      </p:pic>
      <p:sp>
        <p:nvSpPr>
          <p:cNvPr id="2" name="Title 1">
            <a:extLst>
              <a:ext uri="{FF2B5EF4-FFF2-40B4-BE49-F238E27FC236}">
                <a16:creationId xmlns:a16="http://schemas.microsoft.com/office/drawing/2014/main" id="{29FB42CE-DBFF-4319-AA42-3783411851C2}"/>
              </a:ext>
            </a:extLst>
          </p:cNvPr>
          <p:cNvSpPr>
            <a:spLocks noGrp="1"/>
          </p:cNvSpPr>
          <p:nvPr>
            <p:ph type="ctrTitle"/>
          </p:nvPr>
        </p:nvSpPr>
        <p:spPr>
          <a:xfrm>
            <a:off x="1524000" y="1349667"/>
            <a:ext cx="9144000" cy="2387600"/>
          </a:xfrm>
        </p:spPr>
        <p:txBody>
          <a:bodyPr>
            <a:normAutofit fontScale="90000"/>
          </a:bodyPr>
          <a:lstStyle/>
          <a:p>
            <a:r>
              <a:rPr lang="en-US" b="1" dirty="0"/>
              <a:t>Allegany County </a:t>
            </a:r>
            <a:br>
              <a:rPr lang="en-US" b="1" dirty="0"/>
            </a:br>
            <a:r>
              <a:rPr lang="en-US" b="1" dirty="0"/>
              <a:t>Youth Risk Behavioral/ </a:t>
            </a:r>
            <a:br>
              <a:rPr lang="en-US" b="1" dirty="0"/>
            </a:br>
            <a:r>
              <a:rPr lang="en-US" b="1" dirty="0"/>
              <a:t>Youth Tobacco(YRBS/YTS) Overview</a:t>
            </a:r>
          </a:p>
        </p:txBody>
      </p:sp>
      <p:sp>
        <p:nvSpPr>
          <p:cNvPr id="3" name="Subtitle 2">
            <a:extLst>
              <a:ext uri="{FF2B5EF4-FFF2-40B4-BE49-F238E27FC236}">
                <a16:creationId xmlns:a16="http://schemas.microsoft.com/office/drawing/2014/main" id="{5FCEB202-B78B-49AE-BDB7-348AE1A4F28B}"/>
              </a:ext>
            </a:extLst>
          </p:cNvPr>
          <p:cNvSpPr>
            <a:spLocks noGrp="1"/>
          </p:cNvSpPr>
          <p:nvPr>
            <p:ph type="subTitle" idx="1"/>
          </p:nvPr>
        </p:nvSpPr>
        <p:spPr>
          <a:xfrm>
            <a:off x="1524000" y="3852571"/>
            <a:ext cx="9144000" cy="1655762"/>
          </a:xfrm>
        </p:spPr>
        <p:txBody>
          <a:bodyPr>
            <a:normAutofit/>
          </a:bodyPr>
          <a:lstStyle/>
          <a:p>
            <a:r>
              <a:rPr lang="en-US" sz="3600" b="1" dirty="0">
                <a:latin typeface="+mj-lt"/>
              </a:rPr>
              <a:t>2013-2016</a:t>
            </a:r>
          </a:p>
        </p:txBody>
      </p:sp>
    </p:spTree>
    <p:extLst>
      <p:ext uri="{BB962C8B-B14F-4D97-AF65-F5344CB8AC3E}">
        <p14:creationId xmlns:p14="http://schemas.microsoft.com/office/powerpoint/2010/main" val="1881915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3767F-7130-4911-BF51-E4E2DCFCFDC8}"/>
              </a:ext>
            </a:extLst>
          </p:cNvPr>
          <p:cNvSpPr>
            <a:spLocks noGrp="1"/>
          </p:cNvSpPr>
          <p:nvPr>
            <p:ph type="title"/>
          </p:nvPr>
        </p:nvSpPr>
        <p:spPr/>
        <p:txBody>
          <a:bodyPr>
            <a:normAutofit/>
          </a:bodyPr>
          <a:lstStyle/>
          <a:p>
            <a:r>
              <a:rPr lang="en-US" sz="2800" b="1" dirty="0"/>
              <a:t>Percentage of middle school students that have ever used marijuana</a:t>
            </a:r>
          </a:p>
        </p:txBody>
      </p:sp>
      <p:graphicFrame>
        <p:nvGraphicFramePr>
          <p:cNvPr id="4" name="Chart 3">
            <a:extLst>
              <a:ext uri="{FF2B5EF4-FFF2-40B4-BE49-F238E27FC236}">
                <a16:creationId xmlns:a16="http://schemas.microsoft.com/office/drawing/2014/main" id="{87624DEC-57C7-4299-ACA5-4EBC79478751}"/>
              </a:ext>
            </a:extLst>
          </p:cNvPr>
          <p:cNvGraphicFramePr>
            <a:graphicFrameLocks/>
          </p:cNvGraphicFramePr>
          <p:nvPr>
            <p:extLst>
              <p:ext uri="{D42A27DB-BD31-4B8C-83A1-F6EECF244321}">
                <p14:modId xmlns:p14="http://schemas.microsoft.com/office/powerpoint/2010/main" val="3224435535"/>
              </p:ext>
            </p:extLst>
          </p:nvPr>
        </p:nvGraphicFramePr>
        <p:xfrm>
          <a:off x="1037492" y="1314450"/>
          <a:ext cx="8609428" cy="4813788"/>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82ADD707-C763-4FFD-903B-6AB75371DB4D}"/>
              </a:ext>
            </a:extLst>
          </p:cNvPr>
          <p:cNvCxnSpPr>
            <a:cxnSpLocks/>
          </p:cNvCxnSpPr>
          <p:nvPr/>
        </p:nvCxnSpPr>
        <p:spPr>
          <a:xfrm flipV="1">
            <a:off x="6603023" y="2259679"/>
            <a:ext cx="2488223" cy="2470583"/>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269A61EF-6B3B-44E4-BBFA-B172C4F923A9}"/>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7FB7BD3-2FFA-4032-93C2-340B6933CC0F}"/>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65 Students</a:t>
            </a:r>
          </a:p>
        </p:txBody>
      </p:sp>
      <p:sp>
        <p:nvSpPr>
          <p:cNvPr id="8" name="TextBox 7">
            <a:extLst>
              <a:ext uri="{FF2B5EF4-FFF2-40B4-BE49-F238E27FC236}">
                <a16:creationId xmlns:a16="http://schemas.microsoft.com/office/drawing/2014/main" id="{44045B72-C69E-4F70-B74E-E1312DABA062}"/>
              </a:ext>
            </a:extLst>
          </p:cNvPr>
          <p:cNvSpPr txBox="1"/>
          <p:nvPr/>
        </p:nvSpPr>
        <p:spPr>
          <a:xfrm>
            <a:off x="1954982" y="6049088"/>
            <a:ext cx="1620982" cy="276999"/>
          </a:xfrm>
          <a:prstGeom prst="rect">
            <a:avLst/>
          </a:prstGeom>
          <a:noFill/>
        </p:spPr>
        <p:txBody>
          <a:bodyPr wrap="square" rtlCol="0">
            <a:spAutoFit/>
          </a:bodyPr>
          <a:lstStyle/>
          <a:p>
            <a:r>
              <a:rPr lang="en-US" sz="1200" dirty="0"/>
              <a:t>AC student total: ≤ 973</a:t>
            </a:r>
          </a:p>
        </p:txBody>
      </p:sp>
      <p:sp>
        <p:nvSpPr>
          <p:cNvPr id="9" name="TextBox 8">
            <a:extLst>
              <a:ext uri="{FF2B5EF4-FFF2-40B4-BE49-F238E27FC236}">
                <a16:creationId xmlns:a16="http://schemas.microsoft.com/office/drawing/2014/main" id="{6CF513B2-300B-44EB-BFD5-396F29208EAB}"/>
              </a:ext>
            </a:extLst>
          </p:cNvPr>
          <p:cNvSpPr txBox="1"/>
          <p:nvPr/>
        </p:nvSpPr>
        <p:spPr>
          <a:xfrm>
            <a:off x="3743017" y="6049088"/>
            <a:ext cx="1760007" cy="276999"/>
          </a:xfrm>
          <a:prstGeom prst="rect">
            <a:avLst/>
          </a:prstGeom>
          <a:noFill/>
        </p:spPr>
        <p:txBody>
          <a:bodyPr wrap="square" rtlCol="0">
            <a:spAutoFit/>
          </a:bodyPr>
          <a:lstStyle/>
          <a:p>
            <a:r>
              <a:rPr lang="en-US" sz="1200" dirty="0"/>
              <a:t>AC student total: ≤ 982</a:t>
            </a:r>
          </a:p>
        </p:txBody>
      </p:sp>
      <p:sp>
        <p:nvSpPr>
          <p:cNvPr id="10" name="TextBox 9">
            <a:extLst>
              <a:ext uri="{FF2B5EF4-FFF2-40B4-BE49-F238E27FC236}">
                <a16:creationId xmlns:a16="http://schemas.microsoft.com/office/drawing/2014/main" id="{45DAD42E-8A20-4EA1-B40B-A877D0F314C4}"/>
              </a:ext>
            </a:extLst>
          </p:cNvPr>
          <p:cNvSpPr txBox="1"/>
          <p:nvPr/>
        </p:nvSpPr>
        <p:spPr>
          <a:xfrm>
            <a:off x="5792532" y="6029885"/>
            <a:ext cx="1620982" cy="276999"/>
          </a:xfrm>
          <a:prstGeom prst="rect">
            <a:avLst/>
          </a:prstGeom>
          <a:noFill/>
        </p:spPr>
        <p:txBody>
          <a:bodyPr wrap="square" rtlCol="0">
            <a:spAutoFit/>
          </a:bodyPr>
          <a:lstStyle/>
          <a:p>
            <a:r>
              <a:rPr lang="en-US" sz="1200" dirty="0"/>
              <a:t>AC student total: ≤ 752</a:t>
            </a:r>
          </a:p>
        </p:txBody>
      </p:sp>
    </p:spTree>
    <p:extLst>
      <p:ext uri="{BB962C8B-B14F-4D97-AF65-F5344CB8AC3E}">
        <p14:creationId xmlns:p14="http://schemas.microsoft.com/office/powerpoint/2010/main" val="6025678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F57DB-8D25-4E50-96D1-6C483EC19202}"/>
              </a:ext>
            </a:extLst>
          </p:cNvPr>
          <p:cNvSpPr>
            <a:spLocks noGrp="1"/>
          </p:cNvSpPr>
          <p:nvPr>
            <p:ph type="title"/>
          </p:nvPr>
        </p:nvSpPr>
        <p:spPr/>
        <p:txBody>
          <a:bodyPr>
            <a:normAutofit/>
          </a:bodyPr>
          <a:lstStyle/>
          <a:p>
            <a:r>
              <a:rPr lang="en-US" sz="2800" b="1" dirty="0"/>
              <a:t>Percentage of middle school students that have taken a prescription pain medicine without a doctor's prescription or differently than how a doctor told them to use it</a:t>
            </a:r>
          </a:p>
        </p:txBody>
      </p:sp>
      <p:graphicFrame>
        <p:nvGraphicFramePr>
          <p:cNvPr id="4" name="Chart 3">
            <a:extLst>
              <a:ext uri="{FF2B5EF4-FFF2-40B4-BE49-F238E27FC236}">
                <a16:creationId xmlns:a16="http://schemas.microsoft.com/office/drawing/2014/main" id="{E1194A36-967E-4609-8C88-67B8A233EE9C}"/>
              </a:ext>
            </a:extLst>
          </p:cNvPr>
          <p:cNvGraphicFramePr>
            <a:graphicFrameLocks/>
          </p:cNvGraphicFramePr>
          <p:nvPr>
            <p:extLst>
              <p:ext uri="{D42A27DB-BD31-4B8C-83A1-F6EECF244321}">
                <p14:modId xmlns:p14="http://schemas.microsoft.com/office/powerpoint/2010/main" val="902679822"/>
              </p:ext>
            </p:extLst>
          </p:nvPr>
        </p:nvGraphicFramePr>
        <p:xfrm>
          <a:off x="1178169" y="1771649"/>
          <a:ext cx="8339904" cy="4296642"/>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F26AE297-B1CE-4C07-B5A3-41EC1F039137}"/>
              </a:ext>
            </a:extLst>
          </p:cNvPr>
          <p:cNvCxnSpPr>
            <a:cxnSpLocks/>
          </p:cNvCxnSpPr>
          <p:nvPr/>
        </p:nvCxnSpPr>
        <p:spPr>
          <a:xfrm flipV="1">
            <a:off x="4580313" y="2259678"/>
            <a:ext cx="4519245" cy="2171006"/>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C6E48D2A-1EFD-4231-996D-4C79D17FCDC8}"/>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87BFC37-5701-4F74-A622-818F690DFA6A}"/>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43 Students</a:t>
            </a:r>
          </a:p>
        </p:txBody>
      </p:sp>
      <p:sp>
        <p:nvSpPr>
          <p:cNvPr id="10" name="TextBox 9">
            <a:extLst>
              <a:ext uri="{FF2B5EF4-FFF2-40B4-BE49-F238E27FC236}">
                <a16:creationId xmlns:a16="http://schemas.microsoft.com/office/drawing/2014/main" id="{B559733A-566F-4158-B000-F81C225CEA35}"/>
              </a:ext>
            </a:extLst>
          </p:cNvPr>
          <p:cNvSpPr txBox="1"/>
          <p:nvPr/>
        </p:nvSpPr>
        <p:spPr>
          <a:xfrm>
            <a:off x="3539942" y="6108190"/>
            <a:ext cx="1620982" cy="276999"/>
          </a:xfrm>
          <a:prstGeom prst="rect">
            <a:avLst/>
          </a:prstGeom>
          <a:noFill/>
        </p:spPr>
        <p:txBody>
          <a:bodyPr wrap="square" rtlCol="0">
            <a:spAutoFit/>
          </a:bodyPr>
          <a:lstStyle/>
          <a:p>
            <a:r>
              <a:rPr lang="en-US" sz="1200" dirty="0"/>
              <a:t>AC student total: ≤ 752</a:t>
            </a:r>
          </a:p>
        </p:txBody>
      </p:sp>
    </p:spTree>
    <p:extLst>
      <p:ext uri="{BB962C8B-B14F-4D97-AF65-F5344CB8AC3E}">
        <p14:creationId xmlns:p14="http://schemas.microsoft.com/office/powerpoint/2010/main" val="40512261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C355A-803F-40A7-BC78-516858F1A29C}"/>
              </a:ext>
            </a:extLst>
          </p:cNvPr>
          <p:cNvSpPr>
            <a:spLocks noGrp="1"/>
          </p:cNvSpPr>
          <p:nvPr>
            <p:ph type="title"/>
          </p:nvPr>
        </p:nvSpPr>
        <p:spPr/>
        <p:txBody>
          <a:bodyPr>
            <a:normAutofit/>
          </a:bodyPr>
          <a:lstStyle/>
          <a:p>
            <a:r>
              <a:rPr lang="en-US" sz="2800" b="1" dirty="0"/>
              <a:t>Percentage of middle school students that have every had sexual intercourse</a:t>
            </a:r>
          </a:p>
        </p:txBody>
      </p:sp>
      <p:graphicFrame>
        <p:nvGraphicFramePr>
          <p:cNvPr id="4" name="Chart 3">
            <a:extLst>
              <a:ext uri="{FF2B5EF4-FFF2-40B4-BE49-F238E27FC236}">
                <a16:creationId xmlns:a16="http://schemas.microsoft.com/office/drawing/2014/main" id="{57708C5D-D4C2-4131-99AE-EBB29EC35ABC}"/>
              </a:ext>
            </a:extLst>
          </p:cNvPr>
          <p:cNvGraphicFramePr>
            <a:graphicFrameLocks/>
          </p:cNvGraphicFramePr>
          <p:nvPr>
            <p:extLst>
              <p:ext uri="{D42A27DB-BD31-4B8C-83A1-F6EECF244321}">
                <p14:modId xmlns:p14="http://schemas.microsoft.com/office/powerpoint/2010/main" val="416506220"/>
              </p:ext>
            </p:extLst>
          </p:nvPr>
        </p:nvGraphicFramePr>
        <p:xfrm>
          <a:off x="1107831" y="1613389"/>
          <a:ext cx="8493369" cy="4529716"/>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0B6EECE7-6251-4338-88BB-68B30ED1286A}"/>
              </a:ext>
            </a:extLst>
          </p:cNvPr>
          <p:cNvCxnSpPr>
            <a:cxnSpLocks/>
          </p:cNvCxnSpPr>
          <p:nvPr/>
        </p:nvCxnSpPr>
        <p:spPr>
          <a:xfrm flipV="1">
            <a:off x="6096000" y="2259680"/>
            <a:ext cx="2995246" cy="2503513"/>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0535B0BF-AEF8-4C7E-92EA-55B314615612}"/>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CB6603E1-AA5D-4439-8808-799B0BC8D6F2}"/>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67 Students</a:t>
            </a:r>
          </a:p>
        </p:txBody>
      </p:sp>
      <p:sp>
        <p:nvSpPr>
          <p:cNvPr id="9" name="TextBox 8">
            <a:extLst>
              <a:ext uri="{FF2B5EF4-FFF2-40B4-BE49-F238E27FC236}">
                <a16:creationId xmlns:a16="http://schemas.microsoft.com/office/drawing/2014/main" id="{50075FFD-04E6-480A-9909-B84349CD068A}"/>
              </a:ext>
            </a:extLst>
          </p:cNvPr>
          <p:cNvSpPr txBox="1"/>
          <p:nvPr/>
        </p:nvSpPr>
        <p:spPr>
          <a:xfrm>
            <a:off x="2536632" y="6132215"/>
            <a:ext cx="1760007" cy="276999"/>
          </a:xfrm>
          <a:prstGeom prst="rect">
            <a:avLst/>
          </a:prstGeom>
          <a:noFill/>
        </p:spPr>
        <p:txBody>
          <a:bodyPr wrap="square" rtlCol="0">
            <a:spAutoFit/>
          </a:bodyPr>
          <a:lstStyle/>
          <a:p>
            <a:r>
              <a:rPr lang="en-US" sz="1200" dirty="0"/>
              <a:t>AC student total: ≤ 982</a:t>
            </a:r>
          </a:p>
        </p:txBody>
      </p:sp>
      <p:sp>
        <p:nvSpPr>
          <p:cNvPr id="10" name="TextBox 9">
            <a:extLst>
              <a:ext uri="{FF2B5EF4-FFF2-40B4-BE49-F238E27FC236}">
                <a16:creationId xmlns:a16="http://schemas.microsoft.com/office/drawing/2014/main" id="{EA08BB87-56B5-4AEF-9EDD-972382506CCC}"/>
              </a:ext>
            </a:extLst>
          </p:cNvPr>
          <p:cNvSpPr txBox="1"/>
          <p:nvPr/>
        </p:nvSpPr>
        <p:spPr>
          <a:xfrm>
            <a:off x="5169236" y="6132215"/>
            <a:ext cx="1620982" cy="276999"/>
          </a:xfrm>
          <a:prstGeom prst="rect">
            <a:avLst/>
          </a:prstGeom>
          <a:noFill/>
        </p:spPr>
        <p:txBody>
          <a:bodyPr wrap="square" rtlCol="0">
            <a:spAutoFit/>
          </a:bodyPr>
          <a:lstStyle/>
          <a:p>
            <a:r>
              <a:rPr lang="en-US" sz="1200" dirty="0"/>
              <a:t>AC student total: ≤ 752</a:t>
            </a:r>
          </a:p>
        </p:txBody>
      </p:sp>
    </p:spTree>
    <p:extLst>
      <p:ext uri="{BB962C8B-B14F-4D97-AF65-F5344CB8AC3E}">
        <p14:creationId xmlns:p14="http://schemas.microsoft.com/office/powerpoint/2010/main" val="18922743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42C41-0B51-447D-9270-B7E975CCADB3}"/>
              </a:ext>
            </a:extLst>
          </p:cNvPr>
          <p:cNvSpPr>
            <a:spLocks noGrp="1"/>
          </p:cNvSpPr>
          <p:nvPr>
            <p:ph type="title"/>
          </p:nvPr>
        </p:nvSpPr>
        <p:spPr/>
        <p:txBody>
          <a:bodyPr>
            <a:normAutofit/>
          </a:bodyPr>
          <a:lstStyle/>
          <a:p>
            <a:r>
              <a:rPr lang="en-US" sz="2800" b="1" dirty="0"/>
              <a:t>Percentage of middle school students that were physically active for a total of at least 60 minutes per day on 5 or more days</a:t>
            </a:r>
          </a:p>
        </p:txBody>
      </p:sp>
      <p:graphicFrame>
        <p:nvGraphicFramePr>
          <p:cNvPr id="4" name="Chart 3">
            <a:extLst>
              <a:ext uri="{FF2B5EF4-FFF2-40B4-BE49-F238E27FC236}">
                <a16:creationId xmlns:a16="http://schemas.microsoft.com/office/drawing/2014/main" id="{D2DFB9C7-F483-40FA-BCEA-C7BEBB6D36F0}"/>
              </a:ext>
            </a:extLst>
          </p:cNvPr>
          <p:cNvGraphicFramePr>
            <a:graphicFrameLocks/>
          </p:cNvGraphicFramePr>
          <p:nvPr>
            <p:extLst>
              <p:ext uri="{D42A27DB-BD31-4B8C-83A1-F6EECF244321}">
                <p14:modId xmlns:p14="http://schemas.microsoft.com/office/powerpoint/2010/main" val="1916173744"/>
              </p:ext>
            </p:extLst>
          </p:nvPr>
        </p:nvGraphicFramePr>
        <p:xfrm>
          <a:off x="1205345" y="1551842"/>
          <a:ext cx="8380028" cy="4566325"/>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3D6E0880-CB2C-49E4-9AC2-7003CA011DA1}"/>
              </a:ext>
            </a:extLst>
          </p:cNvPr>
          <p:cNvCxnSpPr>
            <a:cxnSpLocks/>
          </p:cNvCxnSpPr>
          <p:nvPr/>
        </p:nvCxnSpPr>
        <p:spPr>
          <a:xfrm flipV="1">
            <a:off x="6743700" y="2259680"/>
            <a:ext cx="2347546" cy="1090189"/>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12AA5083-CE14-4626-BA85-ACD10E87DD89}"/>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639E861-0AAF-47FD-BCB7-7B2DC879B871}"/>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380 Students</a:t>
            </a:r>
          </a:p>
        </p:txBody>
      </p:sp>
      <p:sp>
        <p:nvSpPr>
          <p:cNvPr id="8" name="TextBox 7">
            <a:extLst>
              <a:ext uri="{FF2B5EF4-FFF2-40B4-BE49-F238E27FC236}">
                <a16:creationId xmlns:a16="http://schemas.microsoft.com/office/drawing/2014/main" id="{54AF7D05-BF80-467E-B6FE-F54FC23CC005}"/>
              </a:ext>
            </a:extLst>
          </p:cNvPr>
          <p:cNvSpPr txBox="1"/>
          <p:nvPr/>
        </p:nvSpPr>
        <p:spPr>
          <a:xfrm>
            <a:off x="1978054" y="6129636"/>
            <a:ext cx="1620982" cy="276999"/>
          </a:xfrm>
          <a:prstGeom prst="rect">
            <a:avLst/>
          </a:prstGeom>
          <a:noFill/>
        </p:spPr>
        <p:txBody>
          <a:bodyPr wrap="square" rtlCol="0">
            <a:spAutoFit/>
          </a:bodyPr>
          <a:lstStyle/>
          <a:p>
            <a:r>
              <a:rPr lang="en-US" sz="1200" dirty="0"/>
              <a:t>AC student total: ≤ 973</a:t>
            </a:r>
          </a:p>
        </p:txBody>
      </p:sp>
      <p:sp>
        <p:nvSpPr>
          <p:cNvPr id="9" name="TextBox 8">
            <a:extLst>
              <a:ext uri="{FF2B5EF4-FFF2-40B4-BE49-F238E27FC236}">
                <a16:creationId xmlns:a16="http://schemas.microsoft.com/office/drawing/2014/main" id="{402467BF-BC0C-4559-8B24-A6397FE22CCF}"/>
              </a:ext>
            </a:extLst>
          </p:cNvPr>
          <p:cNvSpPr txBox="1"/>
          <p:nvPr/>
        </p:nvSpPr>
        <p:spPr>
          <a:xfrm>
            <a:off x="3782609" y="6115589"/>
            <a:ext cx="1760007" cy="276999"/>
          </a:xfrm>
          <a:prstGeom prst="rect">
            <a:avLst/>
          </a:prstGeom>
          <a:noFill/>
        </p:spPr>
        <p:txBody>
          <a:bodyPr wrap="square" rtlCol="0">
            <a:spAutoFit/>
          </a:bodyPr>
          <a:lstStyle/>
          <a:p>
            <a:r>
              <a:rPr lang="en-US" sz="1200" dirty="0"/>
              <a:t>AC student total: ≤ 982</a:t>
            </a:r>
          </a:p>
        </p:txBody>
      </p:sp>
      <p:sp>
        <p:nvSpPr>
          <p:cNvPr id="10" name="TextBox 9">
            <a:extLst>
              <a:ext uri="{FF2B5EF4-FFF2-40B4-BE49-F238E27FC236}">
                <a16:creationId xmlns:a16="http://schemas.microsoft.com/office/drawing/2014/main" id="{B48441DB-7DE0-4CA8-8437-FD79BA3F389D}"/>
              </a:ext>
            </a:extLst>
          </p:cNvPr>
          <p:cNvSpPr txBox="1"/>
          <p:nvPr/>
        </p:nvSpPr>
        <p:spPr>
          <a:xfrm>
            <a:off x="5726189" y="6121325"/>
            <a:ext cx="1620982" cy="276999"/>
          </a:xfrm>
          <a:prstGeom prst="rect">
            <a:avLst/>
          </a:prstGeom>
          <a:noFill/>
        </p:spPr>
        <p:txBody>
          <a:bodyPr wrap="square" rtlCol="0">
            <a:spAutoFit/>
          </a:bodyPr>
          <a:lstStyle/>
          <a:p>
            <a:r>
              <a:rPr lang="en-US" sz="1200" dirty="0"/>
              <a:t>AC student total: ≤ 752</a:t>
            </a:r>
          </a:p>
        </p:txBody>
      </p:sp>
    </p:spTree>
    <p:extLst>
      <p:ext uri="{BB962C8B-B14F-4D97-AF65-F5344CB8AC3E}">
        <p14:creationId xmlns:p14="http://schemas.microsoft.com/office/powerpoint/2010/main" val="2830339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26A43-B30A-4CC8-B78B-1A3E704AA4DD}"/>
              </a:ext>
            </a:extLst>
          </p:cNvPr>
          <p:cNvSpPr>
            <a:spLocks noGrp="1"/>
          </p:cNvSpPr>
          <p:nvPr>
            <p:ph type="title"/>
          </p:nvPr>
        </p:nvSpPr>
        <p:spPr/>
        <p:txBody>
          <a:bodyPr>
            <a:normAutofit/>
          </a:bodyPr>
          <a:lstStyle/>
          <a:p>
            <a:r>
              <a:rPr lang="en-US" sz="2800" b="1" dirty="0"/>
              <a:t>Percentage of middle school students that watch TV 3 or more hours on an average school day</a:t>
            </a:r>
          </a:p>
        </p:txBody>
      </p:sp>
      <p:graphicFrame>
        <p:nvGraphicFramePr>
          <p:cNvPr id="4" name="Chart 3">
            <a:extLst>
              <a:ext uri="{FF2B5EF4-FFF2-40B4-BE49-F238E27FC236}">
                <a16:creationId xmlns:a16="http://schemas.microsoft.com/office/drawing/2014/main" id="{2EEE6DF2-E89F-4EBA-B7D0-C3010581F10C}"/>
              </a:ext>
            </a:extLst>
          </p:cNvPr>
          <p:cNvGraphicFramePr>
            <a:graphicFrameLocks/>
          </p:cNvGraphicFramePr>
          <p:nvPr>
            <p:extLst>
              <p:ext uri="{D42A27DB-BD31-4B8C-83A1-F6EECF244321}">
                <p14:modId xmlns:p14="http://schemas.microsoft.com/office/powerpoint/2010/main" val="2507092123"/>
              </p:ext>
            </p:extLst>
          </p:nvPr>
        </p:nvGraphicFramePr>
        <p:xfrm>
          <a:off x="1257300" y="1595804"/>
          <a:ext cx="8389620" cy="4761034"/>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B9667181-269D-485E-88F9-0D40563126BC}"/>
              </a:ext>
            </a:extLst>
          </p:cNvPr>
          <p:cNvCxnSpPr>
            <a:cxnSpLocks/>
          </p:cNvCxnSpPr>
          <p:nvPr/>
        </p:nvCxnSpPr>
        <p:spPr>
          <a:xfrm flipV="1">
            <a:off x="6796726" y="2259680"/>
            <a:ext cx="2294520" cy="2029516"/>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88B6B007-AFA9-4511-935C-F789F64BA6F8}"/>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EFCD777-38FC-43DB-88EA-3B30369C6998}"/>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209 Students</a:t>
            </a:r>
          </a:p>
        </p:txBody>
      </p:sp>
      <p:sp>
        <p:nvSpPr>
          <p:cNvPr id="8" name="TextBox 7">
            <a:extLst>
              <a:ext uri="{FF2B5EF4-FFF2-40B4-BE49-F238E27FC236}">
                <a16:creationId xmlns:a16="http://schemas.microsoft.com/office/drawing/2014/main" id="{B300BF34-D36B-41B9-AA99-0BE4C5D866F4}"/>
              </a:ext>
            </a:extLst>
          </p:cNvPr>
          <p:cNvSpPr txBox="1"/>
          <p:nvPr/>
        </p:nvSpPr>
        <p:spPr>
          <a:xfrm>
            <a:off x="2279179" y="6290157"/>
            <a:ext cx="1620982" cy="276999"/>
          </a:xfrm>
          <a:prstGeom prst="rect">
            <a:avLst/>
          </a:prstGeom>
          <a:noFill/>
        </p:spPr>
        <p:txBody>
          <a:bodyPr wrap="square" rtlCol="0">
            <a:spAutoFit/>
          </a:bodyPr>
          <a:lstStyle/>
          <a:p>
            <a:r>
              <a:rPr lang="en-US" sz="1200" dirty="0"/>
              <a:t>AC student total: ≤ 973</a:t>
            </a:r>
          </a:p>
        </p:txBody>
      </p:sp>
      <p:sp>
        <p:nvSpPr>
          <p:cNvPr id="9" name="TextBox 8">
            <a:extLst>
              <a:ext uri="{FF2B5EF4-FFF2-40B4-BE49-F238E27FC236}">
                <a16:creationId xmlns:a16="http://schemas.microsoft.com/office/drawing/2014/main" id="{E75BFD4C-91BE-4413-8E67-50AE05F4E62C}"/>
              </a:ext>
            </a:extLst>
          </p:cNvPr>
          <p:cNvSpPr txBox="1"/>
          <p:nvPr/>
        </p:nvSpPr>
        <p:spPr>
          <a:xfrm>
            <a:off x="4067214" y="6290157"/>
            <a:ext cx="1760007" cy="276999"/>
          </a:xfrm>
          <a:prstGeom prst="rect">
            <a:avLst/>
          </a:prstGeom>
          <a:noFill/>
        </p:spPr>
        <p:txBody>
          <a:bodyPr wrap="square" rtlCol="0">
            <a:spAutoFit/>
          </a:bodyPr>
          <a:lstStyle/>
          <a:p>
            <a:r>
              <a:rPr lang="en-US" sz="1200" dirty="0"/>
              <a:t>AC student total: ≤ 982</a:t>
            </a:r>
          </a:p>
        </p:txBody>
      </p:sp>
      <p:sp>
        <p:nvSpPr>
          <p:cNvPr id="10" name="TextBox 9">
            <a:extLst>
              <a:ext uri="{FF2B5EF4-FFF2-40B4-BE49-F238E27FC236}">
                <a16:creationId xmlns:a16="http://schemas.microsoft.com/office/drawing/2014/main" id="{699D21F9-3EE4-4038-AAE2-E1228E498194}"/>
              </a:ext>
            </a:extLst>
          </p:cNvPr>
          <p:cNvSpPr txBox="1"/>
          <p:nvPr/>
        </p:nvSpPr>
        <p:spPr>
          <a:xfrm>
            <a:off x="5875818" y="6290157"/>
            <a:ext cx="1620982" cy="276999"/>
          </a:xfrm>
          <a:prstGeom prst="rect">
            <a:avLst/>
          </a:prstGeom>
          <a:noFill/>
        </p:spPr>
        <p:txBody>
          <a:bodyPr wrap="square" rtlCol="0">
            <a:spAutoFit/>
          </a:bodyPr>
          <a:lstStyle/>
          <a:p>
            <a:r>
              <a:rPr lang="en-US" sz="1200" dirty="0"/>
              <a:t>AC student total: ≤ 752</a:t>
            </a:r>
          </a:p>
        </p:txBody>
      </p:sp>
    </p:spTree>
    <p:extLst>
      <p:ext uri="{BB962C8B-B14F-4D97-AF65-F5344CB8AC3E}">
        <p14:creationId xmlns:p14="http://schemas.microsoft.com/office/powerpoint/2010/main" val="1804732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2B0C3-E7AB-448F-9511-98AE501386D1}"/>
              </a:ext>
            </a:extLst>
          </p:cNvPr>
          <p:cNvSpPr>
            <a:spLocks noGrp="1"/>
          </p:cNvSpPr>
          <p:nvPr>
            <p:ph type="title"/>
          </p:nvPr>
        </p:nvSpPr>
        <p:spPr/>
        <p:txBody>
          <a:bodyPr>
            <a:normAutofit/>
          </a:bodyPr>
          <a:lstStyle/>
          <a:p>
            <a:r>
              <a:rPr lang="en-US" sz="2800" b="1" dirty="0"/>
              <a:t>On an average school day, the percentage of middle school students that played computer games or used a computer for something that was not school related 3 or more hours per day</a:t>
            </a:r>
          </a:p>
        </p:txBody>
      </p:sp>
      <p:graphicFrame>
        <p:nvGraphicFramePr>
          <p:cNvPr id="4" name="Chart 3">
            <a:extLst>
              <a:ext uri="{FF2B5EF4-FFF2-40B4-BE49-F238E27FC236}">
                <a16:creationId xmlns:a16="http://schemas.microsoft.com/office/drawing/2014/main" id="{B9D64CE5-7377-46D8-AF5A-32C8CDEE6796}"/>
              </a:ext>
            </a:extLst>
          </p:cNvPr>
          <p:cNvGraphicFramePr>
            <a:graphicFrameLocks/>
          </p:cNvGraphicFramePr>
          <p:nvPr>
            <p:extLst>
              <p:ext uri="{D42A27DB-BD31-4B8C-83A1-F6EECF244321}">
                <p14:modId xmlns:p14="http://schemas.microsoft.com/office/powerpoint/2010/main" val="80470531"/>
              </p:ext>
            </p:extLst>
          </p:nvPr>
        </p:nvGraphicFramePr>
        <p:xfrm>
          <a:off x="947650" y="1798026"/>
          <a:ext cx="8699269" cy="4503021"/>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F3340A1D-5EB0-42F8-B259-F42A0B0547C1}"/>
              </a:ext>
            </a:extLst>
          </p:cNvPr>
          <p:cNvCxnSpPr>
            <a:cxnSpLocks/>
          </p:cNvCxnSpPr>
          <p:nvPr/>
        </p:nvCxnSpPr>
        <p:spPr>
          <a:xfrm flipV="1">
            <a:off x="6777872" y="2259680"/>
            <a:ext cx="2313374" cy="1494663"/>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EB621B9C-1026-4B30-BB4E-41C43E870DCB}"/>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6D9A999-A4BA-4CE2-8A2D-5C91ECE20CD3}"/>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344 Students</a:t>
            </a:r>
          </a:p>
        </p:txBody>
      </p:sp>
      <p:sp>
        <p:nvSpPr>
          <p:cNvPr id="8" name="TextBox 7">
            <a:extLst>
              <a:ext uri="{FF2B5EF4-FFF2-40B4-BE49-F238E27FC236}">
                <a16:creationId xmlns:a16="http://schemas.microsoft.com/office/drawing/2014/main" id="{DE655B97-373B-42DA-83FB-3DC94FB6EB86}"/>
              </a:ext>
            </a:extLst>
          </p:cNvPr>
          <p:cNvSpPr txBox="1"/>
          <p:nvPr/>
        </p:nvSpPr>
        <p:spPr>
          <a:xfrm>
            <a:off x="2162801" y="6215876"/>
            <a:ext cx="1620982" cy="276999"/>
          </a:xfrm>
          <a:prstGeom prst="rect">
            <a:avLst/>
          </a:prstGeom>
          <a:noFill/>
        </p:spPr>
        <p:txBody>
          <a:bodyPr wrap="square" rtlCol="0">
            <a:spAutoFit/>
          </a:bodyPr>
          <a:lstStyle/>
          <a:p>
            <a:r>
              <a:rPr lang="en-US" sz="1200" dirty="0"/>
              <a:t>AC student total: ≤ 973</a:t>
            </a:r>
          </a:p>
        </p:txBody>
      </p:sp>
      <p:sp>
        <p:nvSpPr>
          <p:cNvPr id="9" name="TextBox 8">
            <a:extLst>
              <a:ext uri="{FF2B5EF4-FFF2-40B4-BE49-F238E27FC236}">
                <a16:creationId xmlns:a16="http://schemas.microsoft.com/office/drawing/2014/main" id="{D40A82D5-FDE5-46CC-9B1C-2C86F989CF47}"/>
              </a:ext>
            </a:extLst>
          </p:cNvPr>
          <p:cNvSpPr txBox="1"/>
          <p:nvPr/>
        </p:nvSpPr>
        <p:spPr>
          <a:xfrm>
            <a:off x="3950836" y="6215876"/>
            <a:ext cx="1760007" cy="276999"/>
          </a:xfrm>
          <a:prstGeom prst="rect">
            <a:avLst/>
          </a:prstGeom>
          <a:noFill/>
        </p:spPr>
        <p:txBody>
          <a:bodyPr wrap="square" rtlCol="0">
            <a:spAutoFit/>
          </a:bodyPr>
          <a:lstStyle/>
          <a:p>
            <a:r>
              <a:rPr lang="en-US" sz="1200" dirty="0"/>
              <a:t>AC student total: ≤ 982</a:t>
            </a:r>
          </a:p>
        </p:txBody>
      </p:sp>
      <p:sp>
        <p:nvSpPr>
          <p:cNvPr id="10" name="TextBox 9">
            <a:extLst>
              <a:ext uri="{FF2B5EF4-FFF2-40B4-BE49-F238E27FC236}">
                <a16:creationId xmlns:a16="http://schemas.microsoft.com/office/drawing/2014/main" id="{653177A5-BC24-496A-8B28-1C060FF98780}"/>
              </a:ext>
            </a:extLst>
          </p:cNvPr>
          <p:cNvSpPr txBox="1"/>
          <p:nvPr/>
        </p:nvSpPr>
        <p:spPr>
          <a:xfrm>
            <a:off x="5759440" y="6215876"/>
            <a:ext cx="1620982" cy="276999"/>
          </a:xfrm>
          <a:prstGeom prst="rect">
            <a:avLst/>
          </a:prstGeom>
          <a:noFill/>
        </p:spPr>
        <p:txBody>
          <a:bodyPr wrap="square" rtlCol="0">
            <a:spAutoFit/>
          </a:bodyPr>
          <a:lstStyle/>
          <a:p>
            <a:r>
              <a:rPr lang="en-US" sz="1200" dirty="0"/>
              <a:t>AC student total: ≤ 752</a:t>
            </a:r>
          </a:p>
        </p:txBody>
      </p:sp>
    </p:spTree>
    <p:extLst>
      <p:ext uri="{BB962C8B-B14F-4D97-AF65-F5344CB8AC3E}">
        <p14:creationId xmlns:p14="http://schemas.microsoft.com/office/powerpoint/2010/main" val="37098541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CC7B4A5-3153-4E76-863E-646D12732B61}"/>
              </a:ext>
            </a:extLst>
          </p:cNvPr>
          <p:cNvPicPr>
            <a:picLocks noChangeAspect="1"/>
          </p:cNvPicPr>
          <p:nvPr/>
        </p:nvPicPr>
        <p:blipFill>
          <a:blip r:embed="rId2"/>
          <a:stretch>
            <a:fillRect/>
          </a:stretch>
        </p:blipFill>
        <p:spPr>
          <a:xfrm>
            <a:off x="759721" y="-1"/>
            <a:ext cx="10305207" cy="6858001"/>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id="{2260EE21-CF94-479D-98A6-CED7C16476DC}"/>
              </a:ext>
            </a:extLst>
          </p:cNvPr>
          <p:cNvSpPr>
            <a:spLocks noGrp="1"/>
          </p:cNvSpPr>
          <p:nvPr>
            <p:ph type="title"/>
          </p:nvPr>
        </p:nvSpPr>
        <p:spPr>
          <a:xfrm>
            <a:off x="916679" y="0"/>
            <a:ext cx="10515600" cy="1325563"/>
          </a:xfrm>
        </p:spPr>
        <p:txBody>
          <a:bodyPr/>
          <a:lstStyle/>
          <a:p>
            <a:pPr algn="ctr"/>
            <a:r>
              <a:rPr lang="en-US" b="1" dirty="0"/>
              <a:t>High School</a:t>
            </a:r>
          </a:p>
        </p:txBody>
      </p:sp>
    </p:spTree>
    <p:extLst>
      <p:ext uri="{BB962C8B-B14F-4D97-AF65-F5344CB8AC3E}">
        <p14:creationId xmlns:p14="http://schemas.microsoft.com/office/powerpoint/2010/main" val="16043795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E881A-6360-43D2-AE9F-BDE6A829C034}"/>
              </a:ext>
            </a:extLst>
          </p:cNvPr>
          <p:cNvSpPr>
            <a:spLocks noGrp="1"/>
          </p:cNvSpPr>
          <p:nvPr>
            <p:ph type="title"/>
          </p:nvPr>
        </p:nvSpPr>
        <p:spPr/>
        <p:txBody>
          <a:bodyPr>
            <a:normAutofit/>
          </a:bodyPr>
          <a:lstStyle/>
          <a:p>
            <a:r>
              <a:rPr lang="en-US" sz="2800" b="1" dirty="0"/>
              <a:t>The percentage of high school students that were bullied on school property during the Past 12 months </a:t>
            </a:r>
          </a:p>
        </p:txBody>
      </p:sp>
      <p:graphicFrame>
        <p:nvGraphicFramePr>
          <p:cNvPr id="4" name="Chart 3">
            <a:extLst>
              <a:ext uri="{FF2B5EF4-FFF2-40B4-BE49-F238E27FC236}">
                <a16:creationId xmlns:a16="http://schemas.microsoft.com/office/drawing/2014/main" id="{E46CDA43-6C1E-4176-9840-66AEBFB4863F}"/>
              </a:ext>
            </a:extLst>
          </p:cNvPr>
          <p:cNvGraphicFramePr>
            <a:graphicFrameLocks/>
          </p:cNvGraphicFramePr>
          <p:nvPr>
            <p:extLst>
              <p:ext uri="{D42A27DB-BD31-4B8C-83A1-F6EECF244321}">
                <p14:modId xmlns:p14="http://schemas.microsoft.com/office/powerpoint/2010/main" val="847671710"/>
              </p:ext>
            </p:extLst>
          </p:nvPr>
        </p:nvGraphicFramePr>
        <p:xfrm>
          <a:off x="1195753" y="1529862"/>
          <a:ext cx="8713177" cy="4747846"/>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11390DAF-49A9-4071-9480-13AA27EF4D58}"/>
              </a:ext>
            </a:extLst>
          </p:cNvPr>
          <p:cNvCxnSpPr>
            <a:cxnSpLocks/>
          </p:cNvCxnSpPr>
          <p:nvPr/>
        </p:nvCxnSpPr>
        <p:spPr>
          <a:xfrm flipV="1">
            <a:off x="6963508" y="2259679"/>
            <a:ext cx="2127738" cy="2039759"/>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360D7145-CB96-4B07-AF11-299C79E0E04B}"/>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2F5D8F9-8048-4D4E-BCE1-2DC63A0BF182}"/>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383 Students</a:t>
            </a:r>
          </a:p>
        </p:txBody>
      </p:sp>
      <p:sp>
        <p:nvSpPr>
          <p:cNvPr id="8" name="TextBox 7">
            <a:extLst>
              <a:ext uri="{FF2B5EF4-FFF2-40B4-BE49-F238E27FC236}">
                <a16:creationId xmlns:a16="http://schemas.microsoft.com/office/drawing/2014/main" id="{D9DE74BE-E3A6-48E6-8C57-9A5F25B0B1FC}"/>
              </a:ext>
            </a:extLst>
          </p:cNvPr>
          <p:cNvSpPr txBox="1"/>
          <p:nvPr/>
        </p:nvSpPr>
        <p:spPr>
          <a:xfrm>
            <a:off x="1998838" y="6139208"/>
            <a:ext cx="1760007" cy="276999"/>
          </a:xfrm>
          <a:prstGeom prst="rect">
            <a:avLst/>
          </a:prstGeom>
          <a:noFill/>
        </p:spPr>
        <p:txBody>
          <a:bodyPr wrap="square" rtlCol="0">
            <a:spAutoFit/>
          </a:bodyPr>
          <a:lstStyle/>
          <a:p>
            <a:r>
              <a:rPr lang="en-US" sz="1200" dirty="0"/>
              <a:t>AC student total: ≤ 1,776</a:t>
            </a:r>
          </a:p>
        </p:txBody>
      </p:sp>
      <p:sp>
        <p:nvSpPr>
          <p:cNvPr id="9" name="TextBox 8">
            <a:extLst>
              <a:ext uri="{FF2B5EF4-FFF2-40B4-BE49-F238E27FC236}">
                <a16:creationId xmlns:a16="http://schemas.microsoft.com/office/drawing/2014/main" id="{16BEDBB4-4728-4C27-AF8C-9D6AD3B710D0}"/>
              </a:ext>
            </a:extLst>
          </p:cNvPr>
          <p:cNvSpPr txBox="1"/>
          <p:nvPr/>
        </p:nvSpPr>
        <p:spPr>
          <a:xfrm>
            <a:off x="3925898" y="6139208"/>
            <a:ext cx="1760007" cy="276999"/>
          </a:xfrm>
          <a:prstGeom prst="rect">
            <a:avLst/>
          </a:prstGeom>
          <a:noFill/>
        </p:spPr>
        <p:txBody>
          <a:bodyPr wrap="square" rtlCol="0">
            <a:spAutoFit/>
          </a:bodyPr>
          <a:lstStyle/>
          <a:p>
            <a:r>
              <a:rPr lang="en-US" sz="1200" dirty="0"/>
              <a:t>AC student total: ≤ 1.719</a:t>
            </a:r>
          </a:p>
        </p:txBody>
      </p:sp>
      <p:sp>
        <p:nvSpPr>
          <p:cNvPr id="10" name="TextBox 9">
            <a:extLst>
              <a:ext uri="{FF2B5EF4-FFF2-40B4-BE49-F238E27FC236}">
                <a16:creationId xmlns:a16="http://schemas.microsoft.com/office/drawing/2014/main" id="{5004C4A7-D9C0-41B2-BC03-E37FC0FF3BD3}"/>
              </a:ext>
            </a:extLst>
          </p:cNvPr>
          <p:cNvSpPr txBox="1"/>
          <p:nvPr/>
        </p:nvSpPr>
        <p:spPr>
          <a:xfrm>
            <a:off x="5975570" y="6139207"/>
            <a:ext cx="1760007" cy="276999"/>
          </a:xfrm>
          <a:prstGeom prst="rect">
            <a:avLst/>
          </a:prstGeom>
          <a:noFill/>
        </p:spPr>
        <p:txBody>
          <a:bodyPr wrap="square" rtlCol="0">
            <a:spAutoFit/>
          </a:bodyPr>
          <a:lstStyle/>
          <a:p>
            <a:r>
              <a:rPr lang="en-US" sz="1200" dirty="0"/>
              <a:t>AC student total: ≤ 1,602</a:t>
            </a:r>
          </a:p>
        </p:txBody>
      </p:sp>
    </p:spTree>
    <p:extLst>
      <p:ext uri="{BB962C8B-B14F-4D97-AF65-F5344CB8AC3E}">
        <p14:creationId xmlns:p14="http://schemas.microsoft.com/office/powerpoint/2010/main" val="40621818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3D911-C322-42CE-A166-743D507DEDD0}"/>
              </a:ext>
            </a:extLst>
          </p:cNvPr>
          <p:cNvSpPr>
            <a:spLocks noGrp="1"/>
          </p:cNvSpPr>
          <p:nvPr>
            <p:ph type="title"/>
          </p:nvPr>
        </p:nvSpPr>
        <p:spPr>
          <a:xfrm>
            <a:off x="838200" y="365125"/>
            <a:ext cx="10515600" cy="1325563"/>
          </a:xfrm>
        </p:spPr>
        <p:txBody>
          <a:bodyPr>
            <a:normAutofit/>
          </a:bodyPr>
          <a:lstStyle/>
          <a:p>
            <a:r>
              <a:rPr lang="en-US" sz="2800" b="1" dirty="0"/>
              <a:t>The percentage of high school students that ever felt so sad or hopeless almost every day for two weeks or more in a row that they stopped doing some usual activities during the past 12 months</a:t>
            </a:r>
          </a:p>
        </p:txBody>
      </p:sp>
      <p:graphicFrame>
        <p:nvGraphicFramePr>
          <p:cNvPr id="4" name="Chart 3">
            <a:extLst>
              <a:ext uri="{FF2B5EF4-FFF2-40B4-BE49-F238E27FC236}">
                <a16:creationId xmlns:a16="http://schemas.microsoft.com/office/drawing/2014/main" id="{23688D1E-7BB9-4A2E-8424-C28450E64362}"/>
              </a:ext>
            </a:extLst>
          </p:cNvPr>
          <p:cNvGraphicFramePr>
            <a:graphicFrameLocks/>
          </p:cNvGraphicFramePr>
          <p:nvPr>
            <p:extLst>
              <p:ext uri="{D42A27DB-BD31-4B8C-83A1-F6EECF244321}">
                <p14:modId xmlns:p14="http://schemas.microsoft.com/office/powerpoint/2010/main" val="3243097503"/>
              </p:ext>
            </p:extLst>
          </p:nvPr>
        </p:nvGraphicFramePr>
        <p:xfrm>
          <a:off x="838200" y="1690688"/>
          <a:ext cx="8921261" cy="4448519"/>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3692D8B9-C167-43EC-9E06-E7B5B61EEE78}"/>
              </a:ext>
            </a:extLst>
          </p:cNvPr>
          <p:cNvCxnSpPr>
            <a:cxnSpLocks/>
          </p:cNvCxnSpPr>
          <p:nvPr/>
        </p:nvCxnSpPr>
        <p:spPr>
          <a:xfrm flipV="1">
            <a:off x="6717323" y="2259679"/>
            <a:ext cx="2373923" cy="1855121"/>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81525C67-4691-4DAA-AB6C-CCD3A91F2FD5}"/>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CEF30FAF-DC8A-4F28-B04A-8EA516F1FB72}"/>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513 Students</a:t>
            </a:r>
          </a:p>
        </p:txBody>
      </p:sp>
      <p:grpSp>
        <p:nvGrpSpPr>
          <p:cNvPr id="3" name="Group 2">
            <a:extLst>
              <a:ext uri="{FF2B5EF4-FFF2-40B4-BE49-F238E27FC236}">
                <a16:creationId xmlns:a16="http://schemas.microsoft.com/office/drawing/2014/main" id="{11E86F7D-A0D4-4D9E-A652-23DCADFD22A1}"/>
              </a:ext>
            </a:extLst>
          </p:cNvPr>
          <p:cNvGrpSpPr/>
          <p:nvPr/>
        </p:nvGrpSpPr>
        <p:grpSpPr>
          <a:xfrm>
            <a:off x="1860587" y="6139207"/>
            <a:ext cx="5663764" cy="277000"/>
            <a:chOff x="1860587" y="6139207"/>
            <a:chExt cx="5663764" cy="277000"/>
          </a:xfrm>
        </p:grpSpPr>
        <p:sp>
          <p:nvSpPr>
            <p:cNvPr id="8" name="TextBox 7">
              <a:extLst>
                <a:ext uri="{FF2B5EF4-FFF2-40B4-BE49-F238E27FC236}">
                  <a16:creationId xmlns:a16="http://schemas.microsoft.com/office/drawing/2014/main" id="{4F8BB4EB-BEFE-4719-8346-3398E073AB75}"/>
                </a:ext>
              </a:extLst>
            </p:cNvPr>
            <p:cNvSpPr txBox="1"/>
            <p:nvPr/>
          </p:nvSpPr>
          <p:spPr>
            <a:xfrm>
              <a:off x="1860587" y="6139208"/>
              <a:ext cx="1760007" cy="276999"/>
            </a:xfrm>
            <a:prstGeom prst="rect">
              <a:avLst/>
            </a:prstGeom>
            <a:noFill/>
          </p:spPr>
          <p:txBody>
            <a:bodyPr wrap="square" rtlCol="0">
              <a:spAutoFit/>
            </a:bodyPr>
            <a:lstStyle/>
            <a:p>
              <a:r>
                <a:rPr lang="en-US" sz="1200" dirty="0"/>
                <a:t>AC student total: ≤ 1,776</a:t>
              </a:r>
            </a:p>
          </p:txBody>
        </p:sp>
        <p:sp>
          <p:nvSpPr>
            <p:cNvPr id="9" name="TextBox 8">
              <a:extLst>
                <a:ext uri="{FF2B5EF4-FFF2-40B4-BE49-F238E27FC236}">
                  <a16:creationId xmlns:a16="http://schemas.microsoft.com/office/drawing/2014/main" id="{9BE1B27F-5BF6-4C4A-B102-04F9364F1438}"/>
                </a:ext>
              </a:extLst>
            </p:cNvPr>
            <p:cNvSpPr txBox="1"/>
            <p:nvPr/>
          </p:nvSpPr>
          <p:spPr>
            <a:xfrm>
              <a:off x="3787647" y="6139208"/>
              <a:ext cx="1760007" cy="276999"/>
            </a:xfrm>
            <a:prstGeom prst="rect">
              <a:avLst/>
            </a:prstGeom>
            <a:noFill/>
          </p:spPr>
          <p:txBody>
            <a:bodyPr wrap="square" rtlCol="0">
              <a:spAutoFit/>
            </a:bodyPr>
            <a:lstStyle/>
            <a:p>
              <a:r>
                <a:rPr lang="en-US" sz="1200" dirty="0"/>
                <a:t>AC student total: ≤ 1.719</a:t>
              </a:r>
            </a:p>
          </p:txBody>
        </p:sp>
        <p:sp>
          <p:nvSpPr>
            <p:cNvPr id="10" name="TextBox 9">
              <a:extLst>
                <a:ext uri="{FF2B5EF4-FFF2-40B4-BE49-F238E27FC236}">
                  <a16:creationId xmlns:a16="http://schemas.microsoft.com/office/drawing/2014/main" id="{FB7E9068-A721-45AA-BA91-AE83EBEF14E8}"/>
                </a:ext>
              </a:extLst>
            </p:cNvPr>
            <p:cNvSpPr txBox="1"/>
            <p:nvPr/>
          </p:nvSpPr>
          <p:spPr>
            <a:xfrm>
              <a:off x="5764344" y="6139207"/>
              <a:ext cx="1760007" cy="276999"/>
            </a:xfrm>
            <a:prstGeom prst="rect">
              <a:avLst/>
            </a:prstGeom>
            <a:noFill/>
          </p:spPr>
          <p:txBody>
            <a:bodyPr wrap="square" rtlCol="0">
              <a:spAutoFit/>
            </a:bodyPr>
            <a:lstStyle/>
            <a:p>
              <a:r>
                <a:rPr lang="en-US" sz="1200" dirty="0"/>
                <a:t>AC student total: ≤ 1,602</a:t>
              </a:r>
            </a:p>
          </p:txBody>
        </p:sp>
      </p:grpSp>
    </p:spTree>
    <p:extLst>
      <p:ext uri="{BB962C8B-B14F-4D97-AF65-F5344CB8AC3E}">
        <p14:creationId xmlns:p14="http://schemas.microsoft.com/office/powerpoint/2010/main" val="2438926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8DFB6-1D2B-40BF-A6D2-4AAAD50DE816}"/>
              </a:ext>
            </a:extLst>
          </p:cNvPr>
          <p:cNvSpPr>
            <a:spLocks noGrp="1"/>
          </p:cNvSpPr>
          <p:nvPr>
            <p:ph type="title"/>
          </p:nvPr>
        </p:nvSpPr>
        <p:spPr/>
        <p:txBody>
          <a:bodyPr>
            <a:normAutofit/>
          </a:bodyPr>
          <a:lstStyle/>
          <a:p>
            <a:r>
              <a:rPr lang="en-US" sz="2800" b="1" dirty="0"/>
              <a:t>The percentage of high school students that ever seriously considered attempting suicide during the past 12 months</a:t>
            </a:r>
          </a:p>
        </p:txBody>
      </p:sp>
      <p:graphicFrame>
        <p:nvGraphicFramePr>
          <p:cNvPr id="4" name="Chart 3">
            <a:extLst>
              <a:ext uri="{FF2B5EF4-FFF2-40B4-BE49-F238E27FC236}">
                <a16:creationId xmlns:a16="http://schemas.microsoft.com/office/drawing/2014/main" id="{47CE65E7-8667-44F3-BE6C-C727AC81CB2C}"/>
              </a:ext>
            </a:extLst>
          </p:cNvPr>
          <p:cNvGraphicFramePr>
            <a:graphicFrameLocks/>
          </p:cNvGraphicFramePr>
          <p:nvPr>
            <p:extLst>
              <p:ext uri="{D42A27DB-BD31-4B8C-83A1-F6EECF244321}">
                <p14:modId xmlns:p14="http://schemas.microsoft.com/office/powerpoint/2010/main" val="2160571681"/>
              </p:ext>
            </p:extLst>
          </p:nvPr>
        </p:nvGraphicFramePr>
        <p:xfrm>
          <a:off x="1037491" y="1318846"/>
          <a:ext cx="8255977" cy="4932484"/>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1E0E062A-91A0-48CD-A3CA-66958ACDD625}"/>
              </a:ext>
            </a:extLst>
          </p:cNvPr>
          <p:cNvCxnSpPr>
            <a:cxnSpLocks/>
          </p:cNvCxnSpPr>
          <p:nvPr/>
        </p:nvCxnSpPr>
        <p:spPr>
          <a:xfrm flipV="1">
            <a:off x="6418385" y="2250887"/>
            <a:ext cx="2523392" cy="2198022"/>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E86E7C33-E233-4BD5-B3D0-617405B671CB}"/>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7A75FF1-25E5-4C59-88E6-E15FFAC58E1E}"/>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333 Students</a:t>
            </a:r>
          </a:p>
        </p:txBody>
      </p:sp>
      <p:grpSp>
        <p:nvGrpSpPr>
          <p:cNvPr id="8" name="Group 7">
            <a:extLst>
              <a:ext uri="{FF2B5EF4-FFF2-40B4-BE49-F238E27FC236}">
                <a16:creationId xmlns:a16="http://schemas.microsoft.com/office/drawing/2014/main" id="{2B8AAFC5-2D0C-42E5-A129-20F49D741B5A}"/>
              </a:ext>
            </a:extLst>
          </p:cNvPr>
          <p:cNvGrpSpPr/>
          <p:nvPr/>
        </p:nvGrpSpPr>
        <p:grpSpPr>
          <a:xfrm>
            <a:off x="1694333" y="6215875"/>
            <a:ext cx="5663764" cy="277000"/>
            <a:chOff x="1860587" y="6139207"/>
            <a:chExt cx="5663764" cy="277000"/>
          </a:xfrm>
        </p:grpSpPr>
        <p:sp>
          <p:nvSpPr>
            <p:cNvPr id="9" name="TextBox 8">
              <a:extLst>
                <a:ext uri="{FF2B5EF4-FFF2-40B4-BE49-F238E27FC236}">
                  <a16:creationId xmlns:a16="http://schemas.microsoft.com/office/drawing/2014/main" id="{2D1EC0A3-71D0-4BC8-9CF7-8A1A1E526486}"/>
                </a:ext>
              </a:extLst>
            </p:cNvPr>
            <p:cNvSpPr txBox="1"/>
            <p:nvPr/>
          </p:nvSpPr>
          <p:spPr>
            <a:xfrm>
              <a:off x="1860587" y="6139208"/>
              <a:ext cx="1760007" cy="276999"/>
            </a:xfrm>
            <a:prstGeom prst="rect">
              <a:avLst/>
            </a:prstGeom>
            <a:noFill/>
          </p:spPr>
          <p:txBody>
            <a:bodyPr wrap="square" rtlCol="0">
              <a:spAutoFit/>
            </a:bodyPr>
            <a:lstStyle/>
            <a:p>
              <a:r>
                <a:rPr lang="en-US" sz="1200" dirty="0"/>
                <a:t>AC student total: ≤ 1,776</a:t>
              </a:r>
            </a:p>
          </p:txBody>
        </p:sp>
        <p:sp>
          <p:nvSpPr>
            <p:cNvPr id="10" name="TextBox 9">
              <a:extLst>
                <a:ext uri="{FF2B5EF4-FFF2-40B4-BE49-F238E27FC236}">
                  <a16:creationId xmlns:a16="http://schemas.microsoft.com/office/drawing/2014/main" id="{9CF81EE4-5A7A-4FB7-85AE-5D09632BAFA5}"/>
                </a:ext>
              </a:extLst>
            </p:cNvPr>
            <p:cNvSpPr txBox="1"/>
            <p:nvPr/>
          </p:nvSpPr>
          <p:spPr>
            <a:xfrm>
              <a:off x="3787647" y="6139208"/>
              <a:ext cx="1760007" cy="276999"/>
            </a:xfrm>
            <a:prstGeom prst="rect">
              <a:avLst/>
            </a:prstGeom>
            <a:noFill/>
          </p:spPr>
          <p:txBody>
            <a:bodyPr wrap="square" rtlCol="0">
              <a:spAutoFit/>
            </a:bodyPr>
            <a:lstStyle/>
            <a:p>
              <a:r>
                <a:rPr lang="en-US" sz="1200" dirty="0"/>
                <a:t>AC student total: ≤ 1.719</a:t>
              </a:r>
            </a:p>
          </p:txBody>
        </p:sp>
        <p:sp>
          <p:nvSpPr>
            <p:cNvPr id="11" name="TextBox 10">
              <a:extLst>
                <a:ext uri="{FF2B5EF4-FFF2-40B4-BE49-F238E27FC236}">
                  <a16:creationId xmlns:a16="http://schemas.microsoft.com/office/drawing/2014/main" id="{D500ABDD-201C-46D2-96E5-821CAA4BDBF4}"/>
                </a:ext>
              </a:extLst>
            </p:cNvPr>
            <p:cNvSpPr txBox="1"/>
            <p:nvPr/>
          </p:nvSpPr>
          <p:spPr>
            <a:xfrm>
              <a:off x="5764344" y="6139207"/>
              <a:ext cx="1760007" cy="276999"/>
            </a:xfrm>
            <a:prstGeom prst="rect">
              <a:avLst/>
            </a:prstGeom>
            <a:noFill/>
          </p:spPr>
          <p:txBody>
            <a:bodyPr wrap="square" rtlCol="0">
              <a:spAutoFit/>
            </a:bodyPr>
            <a:lstStyle/>
            <a:p>
              <a:r>
                <a:rPr lang="en-US" sz="1200" dirty="0"/>
                <a:t>AC student total: ≤ 1,602</a:t>
              </a:r>
            </a:p>
          </p:txBody>
        </p:sp>
      </p:grpSp>
    </p:spTree>
    <p:extLst>
      <p:ext uri="{BB962C8B-B14F-4D97-AF65-F5344CB8AC3E}">
        <p14:creationId xmlns:p14="http://schemas.microsoft.com/office/powerpoint/2010/main" val="3356217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054AB-1461-4C61-85B5-BE7B9E15D174}"/>
              </a:ext>
            </a:extLst>
          </p:cNvPr>
          <p:cNvSpPr>
            <a:spLocks noGrp="1"/>
          </p:cNvSpPr>
          <p:nvPr>
            <p:ph type="title"/>
          </p:nvPr>
        </p:nvSpPr>
        <p:spPr/>
        <p:txBody>
          <a:bodyPr/>
          <a:lstStyle/>
          <a:p>
            <a:r>
              <a:rPr lang="en-US" b="1" dirty="0"/>
              <a:t>About the YRBS/YTS</a:t>
            </a:r>
          </a:p>
        </p:txBody>
      </p:sp>
      <p:sp>
        <p:nvSpPr>
          <p:cNvPr id="3" name="Content Placeholder 2">
            <a:extLst>
              <a:ext uri="{FF2B5EF4-FFF2-40B4-BE49-F238E27FC236}">
                <a16:creationId xmlns:a16="http://schemas.microsoft.com/office/drawing/2014/main" id="{C88719B1-0240-4782-A4CB-1FF918C649A6}"/>
              </a:ext>
            </a:extLst>
          </p:cNvPr>
          <p:cNvSpPr>
            <a:spLocks noGrp="1"/>
          </p:cNvSpPr>
          <p:nvPr>
            <p:ph idx="1"/>
          </p:nvPr>
        </p:nvSpPr>
        <p:spPr>
          <a:xfrm>
            <a:off x="838200" y="2335876"/>
            <a:ext cx="10515600" cy="3874338"/>
          </a:xfrm>
        </p:spPr>
        <p:txBody>
          <a:bodyPr>
            <a:normAutofit lnSpcReduction="10000"/>
          </a:bodyPr>
          <a:lstStyle/>
          <a:p>
            <a:pPr marL="0" indent="0">
              <a:buNone/>
            </a:pPr>
            <a:r>
              <a:rPr lang="en-US" dirty="0"/>
              <a:t>The Maryland Department of Health (MDH) and the Maryland State Department of Education (MSDE) work together to conduct one health-related student survey in the fall of even calendar year. The health survey is a combination of the Youth Risk Behavior Survey (YRBS) and Youth Tobacco Survey (YTS).  The core of the survey is the YRBS, supplemented by questions from the YTS and other surveys.  An independent professional survey contractor administers the anonymous and confidential surveys, collects answer sheets, and sends them to the CDC.  The CDC scans the answer sheets, creates the database, and conducts primary data analysis using the CDC’s YRBS protocols. </a:t>
            </a:r>
          </a:p>
        </p:txBody>
      </p:sp>
      <p:pic>
        <p:nvPicPr>
          <p:cNvPr id="1026" name="Picture 2" descr="Image result for YRBS">
            <a:extLst>
              <a:ext uri="{FF2B5EF4-FFF2-40B4-BE49-F238E27FC236}">
                <a16:creationId xmlns:a16="http://schemas.microsoft.com/office/drawing/2014/main" id="{174616E5-E2C7-4867-9371-FFB9D7B3D4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7698" y="274001"/>
            <a:ext cx="4486102" cy="1856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81785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0F402-0593-4C51-B6F0-506DBD0B6D03}"/>
              </a:ext>
            </a:extLst>
          </p:cNvPr>
          <p:cNvSpPr>
            <a:spLocks noGrp="1"/>
          </p:cNvSpPr>
          <p:nvPr>
            <p:ph type="title"/>
          </p:nvPr>
        </p:nvSpPr>
        <p:spPr/>
        <p:txBody>
          <a:bodyPr>
            <a:normAutofit/>
          </a:bodyPr>
          <a:lstStyle/>
          <a:p>
            <a:r>
              <a:rPr lang="en-US" sz="2800" b="1" dirty="0"/>
              <a:t>The percentage of high school students that smoked cigarettes 1 or more days during the past 30 days</a:t>
            </a:r>
          </a:p>
        </p:txBody>
      </p:sp>
      <p:graphicFrame>
        <p:nvGraphicFramePr>
          <p:cNvPr id="4" name="Chart 3">
            <a:extLst>
              <a:ext uri="{FF2B5EF4-FFF2-40B4-BE49-F238E27FC236}">
                <a16:creationId xmlns:a16="http://schemas.microsoft.com/office/drawing/2014/main" id="{66CF6BD7-4FB4-4E71-9236-097FC60B486E}"/>
              </a:ext>
            </a:extLst>
          </p:cNvPr>
          <p:cNvGraphicFramePr>
            <a:graphicFrameLocks/>
          </p:cNvGraphicFramePr>
          <p:nvPr>
            <p:extLst>
              <p:ext uri="{D42A27DB-BD31-4B8C-83A1-F6EECF244321}">
                <p14:modId xmlns:p14="http://schemas.microsoft.com/office/powerpoint/2010/main" val="3725979931"/>
              </p:ext>
            </p:extLst>
          </p:nvPr>
        </p:nvGraphicFramePr>
        <p:xfrm>
          <a:off x="838200" y="1565031"/>
          <a:ext cx="8455269" cy="4627951"/>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a:extLst>
              <a:ext uri="{FF2B5EF4-FFF2-40B4-BE49-F238E27FC236}">
                <a16:creationId xmlns:a16="http://schemas.microsoft.com/office/drawing/2014/main" id="{EF9D0BE1-8FE3-4706-83CF-302604D8E7EB}"/>
              </a:ext>
            </a:extLst>
          </p:cNvPr>
          <p:cNvCxnSpPr>
            <a:cxnSpLocks/>
          </p:cNvCxnSpPr>
          <p:nvPr/>
        </p:nvCxnSpPr>
        <p:spPr>
          <a:xfrm flipV="1">
            <a:off x="6334298" y="2259680"/>
            <a:ext cx="2756948" cy="2412073"/>
          </a:xfrm>
          <a:prstGeom prst="line">
            <a:avLst/>
          </a:prstGeom>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EDEF659A-5881-4429-8040-9DEC8D0F9830}"/>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6FA6E616-9C5F-4B5B-8B67-9FF5E72F2C18}"/>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231 Students</a:t>
            </a:r>
          </a:p>
        </p:txBody>
      </p:sp>
      <p:grpSp>
        <p:nvGrpSpPr>
          <p:cNvPr id="9" name="Group 8">
            <a:extLst>
              <a:ext uri="{FF2B5EF4-FFF2-40B4-BE49-F238E27FC236}">
                <a16:creationId xmlns:a16="http://schemas.microsoft.com/office/drawing/2014/main" id="{595E1D62-FEE3-447E-9272-22CE79D93B62}"/>
              </a:ext>
            </a:extLst>
          </p:cNvPr>
          <p:cNvGrpSpPr/>
          <p:nvPr/>
        </p:nvGrpSpPr>
        <p:grpSpPr>
          <a:xfrm>
            <a:off x="1569642" y="6192982"/>
            <a:ext cx="5663764" cy="277000"/>
            <a:chOff x="1860587" y="6139207"/>
            <a:chExt cx="5663764" cy="277000"/>
          </a:xfrm>
        </p:grpSpPr>
        <p:sp>
          <p:nvSpPr>
            <p:cNvPr id="10" name="TextBox 9">
              <a:extLst>
                <a:ext uri="{FF2B5EF4-FFF2-40B4-BE49-F238E27FC236}">
                  <a16:creationId xmlns:a16="http://schemas.microsoft.com/office/drawing/2014/main" id="{3E5502CE-39FC-44A0-9A0F-67CFC31C5F6E}"/>
                </a:ext>
              </a:extLst>
            </p:cNvPr>
            <p:cNvSpPr txBox="1"/>
            <p:nvPr/>
          </p:nvSpPr>
          <p:spPr>
            <a:xfrm>
              <a:off x="1860587" y="6139208"/>
              <a:ext cx="1760007" cy="276999"/>
            </a:xfrm>
            <a:prstGeom prst="rect">
              <a:avLst/>
            </a:prstGeom>
            <a:noFill/>
          </p:spPr>
          <p:txBody>
            <a:bodyPr wrap="square" rtlCol="0">
              <a:spAutoFit/>
            </a:bodyPr>
            <a:lstStyle/>
            <a:p>
              <a:r>
                <a:rPr lang="en-US" sz="1200" dirty="0"/>
                <a:t>AC student total: ≤ 1,776</a:t>
              </a:r>
            </a:p>
          </p:txBody>
        </p:sp>
        <p:sp>
          <p:nvSpPr>
            <p:cNvPr id="11" name="TextBox 10">
              <a:extLst>
                <a:ext uri="{FF2B5EF4-FFF2-40B4-BE49-F238E27FC236}">
                  <a16:creationId xmlns:a16="http://schemas.microsoft.com/office/drawing/2014/main" id="{C251AB2B-AD9F-4830-B7DC-D02B89842B49}"/>
                </a:ext>
              </a:extLst>
            </p:cNvPr>
            <p:cNvSpPr txBox="1"/>
            <p:nvPr/>
          </p:nvSpPr>
          <p:spPr>
            <a:xfrm>
              <a:off x="3787647" y="6139208"/>
              <a:ext cx="1760007" cy="276999"/>
            </a:xfrm>
            <a:prstGeom prst="rect">
              <a:avLst/>
            </a:prstGeom>
            <a:noFill/>
          </p:spPr>
          <p:txBody>
            <a:bodyPr wrap="square" rtlCol="0">
              <a:spAutoFit/>
            </a:bodyPr>
            <a:lstStyle/>
            <a:p>
              <a:r>
                <a:rPr lang="en-US" sz="1200" dirty="0"/>
                <a:t>AC student total: ≤ 1.719</a:t>
              </a:r>
            </a:p>
          </p:txBody>
        </p:sp>
        <p:sp>
          <p:nvSpPr>
            <p:cNvPr id="12" name="TextBox 11">
              <a:extLst>
                <a:ext uri="{FF2B5EF4-FFF2-40B4-BE49-F238E27FC236}">
                  <a16:creationId xmlns:a16="http://schemas.microsoft.com/office/drawing/2014/main" id="{27A8C760-8F45-4BC2-BAD8-91E149E0BE55}"/>
                </a:ext>
              </a:extLst>
            </p:cNvPr>
            <p:cNvSpPr txBox="1"/>
            <p:nvPr/>
          </p:nvSpPr>
          <p:spPr>
            <a:xfrm>
              <a:off x="5764344" y="6139207"/>
              <a:ext cx="1760007" cy="276999"/>
            </a:xfrm>
            <a:prstGeom prst="rect">
              <a:avLst/>
            </a:prstGeom>
            <a:noFill/>
          </p:spPr>
          <p:txBody>
            <a:bodyPr wrap="square" rtlCol="0">
              <a:spAutoFit/>
            </a:bodyPr>
            <a:lstStyle/>
            <a:p>
              <a:r>
                <a:rPr lang="en-US" sz="1200" dirty="0"/>
                <a:t>AC student total: ≤ 1,602</a:t>
              </a:r>
            </a:p>
          </p:txBody>
        </p:sp>
      </p:grpSp>
    </p:spTree>
    <p:extLst>
      <p:ext uri="{BB962C8B-B14F-4D97-AF65-F5344CB8AC3E}">
        <p14:creationId xmlns:p14="http://schemas.microsoft.com/office/powerpoint/2010/main" val="20327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7A5DC-80BD-40F0-B150-2ECF6C061567}"/>
              </a:ext>
            </a:extLst>
          </p:cNvPr>
          <p:cNvSpPr>
            <a:spLocks noGrp="1"/>
          </p:cNvSpPr>
          <p:nvPr>
            <p:ph type="title"/>
          </p:nvPr>
        </p:nvSpPr>
        <p:spPr/>
        <p:txBody>
          <a:bodyPr>
            <a:normAutofit/>
          </a:bodyPr>
          <a:lstStyle/>
          <a:p>
            <a:r>
              <a:rPr lang="en-US" sz="2800" b="1" dirty="0"/>
              <a:t>Percentage of high school students that smoked cigars, cigarillos, or little cigars one or more days during the past 30 days</a:t>
            </a:r>
          </a:p>
        </p:txBody>
      </p:sp>
      <p:graphicFrame>
        <p:nvGraphicFramePr>
          <p:cNvPr id="4" name="Chart 3">
            <a:extLst>
              <a:ext uri="{FF2B5EF4-FFF2-40B4-BE49-F238E27FC236}">
                <a16:creationId xmlns:a16="http://schemas.microsoft.com/office/drawing/2014/main" id="{37B037F0-91FF-42E1-9548-DB359D814732}"/>
              </a:ext>
            </a:extLst>
          </p:cNvPr>
          <p:cNvGraphicFramePr>
            <a:graphicFrameLocks/>
          </p:cNvGraphicFramePr>
          <p:nvPr>
            <p:extLst>
              <p:ext uri="{D42A27DB-BD31-4B8C-83A1-F6EECF244321}">
                <p14:modId xmlns:p14="http://schemas.microsoft.com/office/powerpoint/2010/main" val="4293297868"/>
              </p:ext>
            </p:extLst>
          </p:nvPr>
        </p:nvGraphicFramePr>
        <p:xfrm>
          <a:off x="838200" y="1878290"/>
          <a:ext cx="7694629" cy="4333974"/>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10A3932D-7C72-433A-94E2-24C782FB1A55}"/>
              </a:ext>
            </a:extLst>
          </p:cNvPr>
          <p:cNvCxnSpPr>
            <a:cxnSpLocks/>
          </p:cNvCxnSpPr>
          <p:nvPr/>
        </p:nvCxnSpPr>
        <p:spPr>
          <a:xfrm flipV="1">
            <a:off x="5901178" y="2250252"/>
            <a:ext cx="3388030" cy="2425442"/>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8F061EA4-1CD4-46C5-85ED-BFCE4293DF8D}"/>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66304A0-4B76-4251-9C92-E4A985D26B43}"/>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182 Students</a:t>
            </a:r>
          </a:p>
        </p:txBody>
      </p:sp>
      <p:grpSp>
        <p:nvGrpSpPr>
          <p:cNvPr id="8" name="Group 7">
            <a:extLst>
              <a:ext uri="{FF2B5EF4-FFF2-40B4-BE49-F238E27FC236}">
                <a16:creationId xmlns:a16="http://schemas.microsoft.com/office/drawing/2014/main" id="{27054623-E244-4D36-94A0-8E43BAF48E80}"/>
              </a:ext>
            </a:extLst>
          </p:cNvPr>
          <p:cNvGrpSpPr/>
          <p:nvPr/>
        </p:nvGrpSpPr>
        <p:grpSpPr>
          <a:xfrm>
            <a:off x="1237133" y="6122866"/>
            <a:ext cx="5663764" cy="277000"/>
            <a:chOff x="1860587" y="6139207"/>
            <a:chExt cx="5663764" cy="277000"/>
          </a:xfrm>
        </p:grpSpPr>
        <p:sp>
          <p:nvSpPr>
            <p:cNvPr id="9" name="TextBox 8">
              <a:extLst>
                <a:ext uri="{FF2B5EF4-FFF2-40B4-BE49-F238E27FC236}">
                  <a16:creationId xmlns:a16="http://schemas.microsoft.com/office/drawing/2014/main" id="{D1C5EF2D-5264-4108-9184-E23484DE1B1F}"/>
                </a:ext>
              </a:extLst>
            </p:cNvPr>
            <p:cNvSpPr txBox="1"/>
            <p:nvPr/>
          </p:nvSpPr>
          <p:spPr>
            <a:xfrm>
              <a:off x="1860587" y="6139208"/>
              <a:ext cx="1760007" cy="276999"/>
            </a:xfrm>
            <a:prstGeom prst="rect">
              <a:avLst/>
            </a:prstGeom>
            <a:noFill/>
          </p:spPr>
          <p:txBody>
            <a:bodyPr wrap="square" rtlCol="0">
              <a:spAutoFit/>
            </a:bodyPr>
            <a:lstStyle/>
            <a:p>
              <a:r>
                <a:rPr lang="en-US" sz="1200" dirty="0"/>
                <a:t>AC student total: ≤ 1,776</a:t>
              </a:r>
            </a:p>
          </p:txBody>
        </p:sp>
        <p:sp>
          <p:nvSpPr>
            <p:cNvPr id="10" name="TextBox 9">
              <a:extLst>
                <a:ext uri="{FF2B5EF4-FFF2-40B4-BE49-F238E27FC236}">
                  <a16:creationId xmlns:a16="http://schemas.microsoft.com/office/drawing/2014/main" id="{19D19384-258E-4947-8904-DBD795DE4673}"/>
                </a:ext>
              </a:extLst>
            </p:cNvPr>
            <p:cNvSpPr txBox="1"/>
            <p:nvPr/>
          </p:nvSpPr>
          <p:spPr>
            <a:xfrm>
              <a:off x="3787647" y="6139208"/>
              <a:ext cx="1760007" cy="276999"/>
            </a:xfrm>
            <a:prstGeom prst="rect">
              <a:avLst/>
            </a:prstGeom>
            <a:noFill/>
          </p:spPr>
          <p:txBody>
            <a:bodyPr wrap="square" rtlCol="0">
              <a:spAutoFit/>
            </a:bodyPr>
            <a:lstStyle/>
            <a:p>
              <a:r>
                <a:rPr lang="en-US" sz="1200" dirty="0"/>
                <a:t>AC student total: ≤ 1.719</a:t>
              </a:r>
            </a:p>
          </p:txBody>
        </p:sp>
        <p:sp>
          <p:nvSpPr>
            <p:cNvPr id="11" name="TextBox 10">
              <a:extLst>
                <a:ext uri="{FF2B5EF4-FFF2-40B4-BE49-F238E27FC236}">
                  <a16:creationId xmlns:a16="http://schemas.microsoft.com/office/drawing/2014/main" id="{4B149736-C353-418D-8545-11EA309AC928}"/>
                </a:ext>
              </a:extLst>
            </p:cNvPr>
            <p:cNvSpPr txBox="1"/>
            <p:nvPr/>
          </p:nvSpPr>
          <p:spPr>
            <a:xfrm>
              <a:off x="5764344" y="6139207"/>
              <a:ext cx="1760007" cy="276999"/>
            </a:xfrm>
            <a:prstGeom prst="rect">
              <a:avLst/>
            </a:prstGeom>
            <a:noFill/>
          </p:spPr>
          <p:txBody>
            <a:bodyPr wrap="square" rtlCol="0">
              <a:spAutoFit/>
            </a:bodyPr>
            <a:lstStyle/>
            <a:p>
              <a:r>
                <a:rPr lang="en-US" sz="1200" dirty="0"/>
                <a:t>AC student total: ≤ 1,602</a:t>
              </a:r>
            </a:p>
          </p:txBody>
        </p:sp>
      </p:grpSp>
    </p:spTree>
    <p:extLst>
      <p:ext uri="{BB962C8B-B14F-4D97-AF65-F5344CB8AC3E}">
        <p14:creationId xmlns:p14="http://schemas.microsoft.com/office/powerpoint/2010/main" val="35030647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8D0D3-F06D-4F94-B06A-4671FF1EA44E}"/>
              </a:ext>
            </a:extLst>
          </p:cNvPr>
          <p:cNvSpPr>
            <a:spLocks noGrp="1"/>
          </p:cNvSpPr>
          <p:nvPr>
            <p:ph type="title"/>
          </p:nvPr>
        </p:nvSpPr>
        <p:spPr/>
        <p:txBody>
          <a:bodyPr>
            <a:normAutofit/>
          </a:bodyPr>
          <a:lstStyle/>
          <a:p>
            <a:r>
              <a:rPr lang="en-US" sz="2800" b="1" dirty="0"/>
              <a:t>The percentage of high school students that have ever used an electronic vapor product</a:t>
            </a:r>
          </a:p>
        </p:txBody>
      </p:sp>
      <p:graphicFrame>
        <p:nvGraphicFramePr>
          <p:cNvPr id="4" name="Chart 3">
            <a:extLst>
              <a:ext uri="{FF2B5EF4-FFF2-40B4-BE49-F238E27FC236}">
                <a16:creationId xmlns:a16="http://schemas.microsoft.com/office/drawing/2014/main" id="{D08CA92A-E17C-4EDB-B02D-D9340EA8E4B8}"/>
              </a:ext>
            </a:extLst>
          </p:cNvPr>
          <p:cNvGraphicFramePr>
            <a:graphicFrameLocks/>
          </p:cNvGraphicFramePr>
          <p:nvPr>
            <p:extLst>
              <p:ext uri="{D42A27DB-BD31-4B8C-83A1-F6EECF244321}">
                <p14:modId xmlns:p14="http://schemas.microsoft.com/office/powerpoint/2010/main" val="2247532052"/>
              </p:ext>
            </p:extLst>
          </p:nvPr>
        </p:nvGraphicFramePr>
        <p:xfrm>
          <a:off x="1011115" y="1538654"/>
          <a:ext cx="8212016" cy="4562888"/>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A3765720-9C15-4439-9CF7-880E526FBEEE}"/>
              </a:ext>
            </a:extLst>
          </p:cNvPr>
          <p:cNvCxnSpPr>
            <a:cxnSpLocks/>
          </p:cNvCxnSpPr>
          <p:nvPr/>
        </p:nvCxnSpPr>
        <p:spPr>
          <a:xfrm flipV="1">
            <a:off x="5882054" y="2259679"/>
            <a:ext cx="3209192" cy="1098983"/>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947870E6-A651-4F10-B488-9CC25823216C}"/>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7D236D9-3506-412F-9CA1-EA9548D91A68}"/>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761 Students</a:t>
            </a:r>
          </a:p>
        </p:txBody>
      </p:sp>
      <p:sp>
        <p:nvSpPr>
          <p:cNvPr id="10" name="TextBox 9">
            <a:extLst>
              <a:ext uri="{FF2B5EF4-FFF2-40B4-BE49-F238E27FC236}">
                <a16:creationId xmlns:a16="http://schemas.microsoft.com/office/drawing/2014/main" id="{8D4B8A72-C06A-48C4-9257-03BAD3F04C50}"/>
              </a:ext>
            </a:extLst>
          </p:cNvPr>
          <p:cNvSpPr txBox="1"/>
          <p:nvPr/>
        </p:nvSpPr>
        <p:spPr>
          <a:xfrm>
            <a:off x="2224855" y="6126479"/>
            <a:ext cx="1760007" cy="276999"/>
          </a:xfrm>
          <a:prstGeom prst="rect">
            <a:avLst/>
          </a:prstGeom>
          <a:noFill/>
        </p:spPr>
        <p:txBody>
          <a:bodyPr wrap="square" rtlCol="0">
            <a:spAutoFit/>
          </a:bodyPr>
          <a:lstStyle/>
          <a:p>
            <a:r>
              <a:rPr lang="en-US" sz="1200" dirty="0"/>
              <a:t>AC student total: ≤ 1.719</a:t>
            </a:r>
          </a:p>
        </p:txBody>
      </p:sp>
      <p:sp>
        <p:nvSpPr>
          <p:cNvPr id="11" name="TextBox 10">
            <a:extLst>
              <a:ext uri="{FF2B5EF4-FFF2-40B4-BE49-F238E27FC236}">
                <a16:creationId xmlns:a16="http://schemas.microsoft.com/office/drawing/2014/main" id="{B711CDAA-DFCD-4DDE-9442-3B62A6F835E6}"/>
              </a:ext>
            </a:extLst>
          </p:cNvPr>
          <p:cNvSpPr txBox="1"/>
          <p:nvPr/>
        </p:nvSpPr>
        <p:spPr>
          <a:xfrm>
            <a:off x="4708628" y="6118166"/>
            <a:ext cx="1760007" cy="276999"/>
          </a:xfrm>
          <a:prstGeom prst="rect">
            <a:avLst/>
          </a:prstGeom>
          <a:noFill/>
        </p:spPr>
        <p:txBody>
          <a:bodyPr wrap="square" rtlCol="0">
            <a:spAutoFit/>
          </a:bodyPr>
          <a:lstStyle/>
          <a:p>
            <a:r>
              <a:rPr lang="en-US" sz="1200" dirty="0"/>
              <a:t>AC student total: ≤ 1,602</a:t>
            </a:r>
          </a:p>
        </p:txBody>
      </p:sp>
    </p:spTree>
    <p:extLst>
      <p:ext uri="{BB962C8B-B14F-4D97-AF65-F5344CB8AC3E}">
        <p14:creationId xmlns:p14="http://schemas.microsoft.com/office/powerpoint/2010/main" val="22967964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D9712-89F4-4505-A54B-B899D61A6CD2}"/>
              </a:ext>
            </a:extLst>
          </p:cNvPr>
          <p:cNvSpPr>
            <a:spLocks noGrp="1"/>
          </p:cNvSpPr>
          <p:nvPr>
            <p:ph type="title"/>
          </p:nvPr>
        </p:nvSpPr>
        <p:spPr/>
        <p:txBody>
          <a:bodyPr>
            <a:normAutofit/>
          </a:bodyPr>
          <a:lstStyle/>
          <a:p>
            <a:r>
              <a:rPr lang="en-US" sz="2800" b="1" dirty="0"/>
              <a:t>The percentage of high school students that had at least one drink of alcohol on 1 or more days during the past 30 days</a:t>
            </a:r>
          </a:p>
        </p:txBody>
      </p:sp>
      <p:graphicFrame>
        <p:nvGraphicFramePr>
          <p:cNvPr id="4" name="Chart 3">
            <a:extLst>
              <a:ext uri="{FF2B5EF4-FFF2-40B4-BE49-F238E27FC236}">
                <a16:creationId xmlns:a16="http://schemas.microsoft.com/office/drawing/2014/main" id="{DAA9D8B9-0F40-41E1-B33A-0C859B284822}"/>
              </a:ext>
            </a:extLst>
          </p:cNvPr>
          <p:cNvGraphicFramePr>
            <a:graphicFrameLocks/>
          </p:cNvGraphicFramePr>
          <p:nvPr>
            <p:extLst>
              <p:ext uri="{D42A27DB-BD31-4B8C-83A1-F6EECF244321}">
                <p14:modId xmlns:p14="http://schemas.microsoft.com/office/powerpoint/2010/main" val="919788793"/>
              </p:ext>
            </p:extLst>
          </p:nvPr>
        </p:nvGraphicFramePr>
        <p:xfrm>
          <a:off x="838200" y="1690688"/>
          <a:ext cx="8546124" cy="4578226"/>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BA5B8C3A-DC08-4F41-8054-65AC2E169E13}"/>
              </a:ext>
            </a:extLst>
          </p:cNvPr>
          <p:cNvCxnSpPr>
            <a:cxnSpLocks/>
          </p:cNvCxnSpPr>
          <p:nvPr/>
        </p:nvCxnSpPr>
        <p:spPr>
          <a:xfrm flipV="1">
            <a:off x="6365631" y="2259679"/>
            <a:ext cx="2725615" cy="1837536"/>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FD2C9D42-69F3-4286-8C14-25B521CD279F}"/>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8AB53CD-A59F-4553-B20C-E143376231A6}"/>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443 Students</a:t>
            </a:r>
          </a:p>
        </p:txBody>
      </p:sp>
      <p:grpSp>
        <p:nvGrpSpPr>
          <p:cNvPr id="8" name="Group 7">
            <a:extLst>
              <a:ext uri="{FF2B5EF4-FFF2-40B4-BE49-F238E27FC236}">
                <a16:creationId xmlns:a16="http://schemas.microsoft.com/office/drawing/2014/main" id="{D72117EE-EDF1-4145-9426-8CC04C40CC02}"/>
              </a:ext>
            </a:extLst>
          </p:cNvPr>
          <p:cNvGrpSpPr/>
          <p:nvPr/>
        </p:nvGrpSpPr>
        <p:grpSpPr>
          <a:xfrm>
            <a:off x="1640660" y="6268914"/>
            <a:ext cx="5663764" cy="277000"/>
            <a:chOff x="1860587" y="6139207"/>
            <a:chExt cx="5663764" cy="277000"/>
          </a:xfrm>
        </p:grpSpPr>
        <p:sp>
          <p:nvSpPr>
            <p:cNvPr id="9" name="TextBox 8">
              <a:extLst>
                <a:ext uri="{FF2B5EF4-FFF2-40B4-BE49-F238E27FC236}">
                  <a16:creationId xmlns:a16="http://schemas.microsoft.com/office/drawing/2014/main" id="{6DDBB9F2-3459-4141-88F9-8AFF66F72F95}"/>
                </a:ext>
              </a:extLst>
            </p:cNvPr>
            <p:cNvSpPr txBox="1"/>
            <p:nvPr/>
          </p:nvSpPr>
          <p:spPr>
            <a:xfrm>
              <a:off x="1860587" y="6139208"/>
              <a:ext cx="1760007" cy="276999"/>
            </a:xfrm>
            <a:prstGeom prst="rect">
              <a:avLst/>
            </a:prstGeom>
            <a:noFill/>
          </p:spPr>
          <p:txBody>
            <a:bodyPr wrap="square" rtlCol="0">
              <a:spAutoFit/>
            </a:bodyPr>
            <a:lstStyle/>
            <a:p>
              <a:r>
                <a:rPr lang="en-US" sz="1200" dirty="0"/>
                <a:t>AC student total: ≤ 1,776</a:t>
              </a:r>
            </a:p>
          </p:txBody>
        </p:sp>
        <p:sp>
          <p:nvSpPr>
            <p:cNvPr id="10" name="TextBox 9">
              <a:extLst>
                <a:ext uri="{FF2B5EF4-FFF2-40B4-BE49-F238E27FC236}">
                  <a16:creationId xmlns:a16="http://schemas.microsoft.com/office/drawing/2014/main" id="{EB590447-17C9-404D-BFBE-A4B500AC9E08}"/>
                </a:ext>
              </a:extLst>
            </p:cNvPr>
            <p:cNvSpPr txBox="1"/>
            <p:nvPr/>
          </p:nvSpPr>
          <p:spPr>
            <a:xfrm>
              <a:off x="3787647" y="6139208"/>
              <a:ext cx="1760007" cy="276999"/>
            </a:xfrm>
            <a:prstGeom prst="rect">
              <a:avLst/>
            </a:prstGeom>
            <a:noFill/>
          </p:spPr>
          <p:txBody>
            <a:bodyPr wrap="square" rtlCol="0">
              <a:spAutoFit/>
            </a:bodyPr>
            <a:lstStyle/>
            <a:p>
              <a:r>
                <a:rPr lang="en-US" sz="1200" dirty="0"/>
                <a:t>AC student total: ≤ 1.719</a:t>
              </a:r>
            </a:p>
          </p:txBody>
        </p:sp>
        <p:sp>
          <p:nvSpPr>
            <p:cNvPr id="11" name="TextBox 10">
              <a:extLst>
                <a:ext uri="{FF2B5EF4-FFF2-40B4-BE49-F238E27FC236}">
                  <a16:creationId xmlns:a16="http://schemas.microsoft.com/office/drawing/2014/main" id="{AB4996A9-42CD-45B0-96C8-733444412D66}"/>
                </a:ext>
              </a:extLst>
            </p:cNvPr>
            <p:cNvSpPr txBox="1"/>
            <p:nvPr/>
          </p:nvSpPr>
          <p:spPr>
            <a:xfrm>
              <a:off x="5764344" y="6139207"/>
              <a:ext cx="1760007" cy="276999"/>
            </a:xfrm>
            <a:prstGeom prst="rect">
              <a:avLst/>
            </a:prstGeom>
            <a:noFill/>
          </p:spPr>
          <p:txBody>
            <a:bodyPr wrap="square" rtlCol="0">
              <a:spAutoFit/>
            </a:bodyPr>
            <a:lstStyle/>
            <a:p>
              <a:r>
                <a:rPr lang="en-US" sz="1200" dirty="0"/>
                <a:t>AC student total: ≤ 1,602</a:t>
              </a:r>
            </a:p>
          </p:txBody>
        </p:sp>
      </p:grpSp>
    </p:spTree>
    <p:extLst>
      <p:ext uri="{BB962C8B-B14F-4D97-AF65-F5344CB8AC3E}">
        <p14:creationId xmlns:p14="http://schemas.microsoft.com/office/powerpoint/2010/main" val="20750949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D873A-F837-4141-AE46-84CD980F9E9A}"/>
              </a:ext>
            </a:extLst>
          </p:cNvPr>
          <p:cNvSpPr>
            <a:spLocks noGrp="1"/>
          </p:cNvSpPr>
          <p:nvPr>
            <p:ph type="title"/>
          </p:nvPr>
        </p:nvSpPr>
        <p:spPr/>
        <p:txBody>
          <a:bodyPr>
            <a:normAutofit/>
          </a:bodyPr>
          <a:lstStyle/>
          <a:p>
            <a:r>
              <a:rPr lang="en-US" sz="2800" b="1" dirty="0"/>
              <a:t>The percentage of high school students that had use marijuana one or more times during the past 30 days</a:t>
            </a:r>
          </a:p>
        </p:txBody>
      </p:sp>
      <p:graphicFrame>
        <p:nvGraphicFramePr>
          <p:cNvPr id="4" name="Chart 3">
            <a:extLst>
              <a:ext uri="{FF2B5EF4-FFF2-40B4-BE49-F238E27FC236}">
                <a16:creationId xmlns:a16="http://schemas.microsoft.com/office/drawing/2014/main" id="{5B1E2313-468C-4CBB-98E9-E1B576B7DEB2}"/>
              </a:ext>
            </a:extLst>
          </p:cNvPr>
          <p:cNvGraphicFramePr>
            <a:graphicFrameLocks/>
          </p:cNvGraphicFramePr>
          <p:nvPr>
            <p:extLst>
              <p:ext uri="{D42A27DB-BD31-4B8C-83A1-F6EECF244321}">
                <p14:modId xmlns:p14="http://schemas.microsoft.com/office/powerpoint/2010/main" val="2340288440"/>
              </p:ext>
            </p:extLst>
          </p:nvPr>
        </p:nvGraphicFramePr>
        <p:xfrm>
          <a:off x="838199" y="1591409"/>
          <a:ext cx="7998069" cy="4693013"/>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A57FE388-929B-45F0-9FA4-A7DFBA55FDBF}"/>
              </a:ext>
            </a:extLst>
          </p:cNvPr>
          <p:cNvCxnSpPr>
            <a:cxnSpLocks/>
          </p:cNvCxnSpPr>
          <p:nvPr/>
        </p:nvCxnSpPr>
        <p:spPr>
          <a:xfrm flipV="1">
            <a:off x="6013938" y="2259679"/>
            <a:ext cx="3077308" cy="2198022"/>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D7C49DF4-9920-42F5-9070-A0FBFCEF41A4}"/>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5469249-4A0B-4916-B6F9-B42BBBDC6E4E}"/>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320 Students</a:t>
            </a:r>
          </a:p>
        </p:txBody>
      </p:sp>
      <p:grpSp>
        <p:nvGrpSpPr>
          <p:cNvPr id="8" name="Group 7">
            <a:extLst>
              <a:ext uri="{FF2B5EF4-FFF2-40B4-BE49-F238E27FC236}">
                <a16:creationId xmlns:a16="http://schemas.microsoft.com/office/drawing/2014/main" id="{39A2C266-9083-4708-B738-FAB725047415}"/>
              </a:ext>
            </a:extLst>
          </p:cNvPr>
          <p:cNvGrpSpPr/>
          <p:nvPr/>
        </p:nvGrpSpPr>
        <p:grpSpPr>
          <a:xfrm>
            <a:off x="1262070" y="6284422"/>
            <a:ext cx="5663764" cy="277000"/>
            <a:chOff x="1860587" y="6139207"/>
            <a:chExt cx="5663764" cy="277000"/>
          </a:xfrm>
        </p:grpSpPr>
        <p:sp>
          <p:nvSpPr>
            <p:cNvPr id="9" name="TextBox 8">
              <a:extLst>
                <a:ext uri="{FF2B5EF4-FFF2-40B4-BE49-F238E27FC236}">
                  <a16:creationId xmlns:a16="http://schemas.microsoft.com/office/drawing/2014/main" id="{9A507277-FE2D-484A-9345-A90185CDB4C2}"/>
                </a:ext>
              </a:extLst>
            </p:cNvPr>
            <p:cNvSpPr txBox="1"/>
            <p:nvPr/>
          </p:nvSpPr>
          <p:spPr>
            <a:xfrm>
              <a:off x="1860587" y="6139208"/>
              <a:ext cx="1760007" cy="276999"/>
            </a:xfrm>
            <a:prstGeom prst="rect">
              <a:avLst/>
            </a:prstGeom>
            <a:noFill/>
          </p:spPr>
          <p:txBody>
            <a:bodyPr wrap="square" rtlCol="0">
              <a:spAutoFit/>
            </a:bodyPr>
            <a:lstStyle/>
            <a:p>
              <a:r>
                <a:rPr lang="en-US" sz="1200" dirty="0"/>
                <a:t>AC student total: ≤ 1,776</a:t>
              </a:r>
            </a:p>
          </p:txBody>
        </p:sp>
        <p:sp>
          <p:nvSpPr>
            <p:cNvPr id="10" name="TextBox 9">
              <a:extLst>
                <a:ext uri="{FF2B5EF4-FFF2-40B4-BE49-F238E27FC236}">
                  <a16:creationId xmlns:a16="http://schemas.microsoft.com/office/drawing/2014/main" id="{1AE8974A-0DB7-49BF-9B98-3905A572BF9A}"/>
                </a:ext>
              </a:extLst>
            </p:cNvPr>
            <p:cNvSpPr txBox="1"/>
            <p:nvPr/>
          </p:nvSpPr>
          <p:spPr>
            <a:xfrm>
              <a:off x="3787647" y="6139208"/>
              <a:ext cx="1760007" cy="276999"/>
            </a:xfrm>
            <a:prstGeom prst="rect">
              <a:avLst/>
            </a:prstGeom>
            <a:noFill/>
          </p:spPr>
          <p:txBody>
            <a:bodyPr wrap="square" rtlCol="0">
              <a:spAutoFit/>
            </a:bodyPr>
            <a:lstStyle/>
            <a:p>
              <a:r>
                <a:rPr lang="en-US" sz="1200" dirty="0"/>
                <a:t>AC student total: ≤ 1.719</a:t>
              </a:r>
            </a:p>
          </p:txBody>
        </p:sp>
        <p:sp>
          <p:nvSpPr>
            <p:cNvPr id="11" name="TextBox 10">
              <a:extLst>
                <a:ext uri="{FF2B5EF4-FFF2-40B4-BE49-F238E27FC236}">
                  <a16:creationId xmlns:a16="http://schemas.microsoft.com/office/drawing/2014/main" id="{8D6A9447-C886-4460-8B1F-F4D217755ABD}"/>
                </a:ext>
              </a:extLst>
            </p:cNvPr>
            <p:cNvSpPr txBox="1"/>
            <p:nvPr/>
          </p:nvSpPr>
          <p:spPr>
            <a:xfrm>
              <a:off x="5764344" y="6139207"/>
              <a:ext cx="1760007" cy="276999"/>
            </a:xfrm>
            <a:prstGeom prst="rect">
              <a:avLst/>
            </a:prstGeom>
            <a:noFill/>
          </p:spPr>
          <p:txBody>
            <a:bodyPr wrap="square" rtlCol="0">
              <a:spAutoFit/>
            </a:bodyPr>
            <a:lstStyle/>
            <a:p>
              <a:r>
                <a:rPr lang="en-US" sz="1200" dirty="0"/>
                <a:t>AC student total: ≤ 1,602</a:t>
              </a:r>
            </a:p>
          </p:txBody>
        </p:sp>
      </p:grpSp>
    </p:spTree>
    <p:extLst>
      <p:ext uri="{BB962C8B-B14F-4D97-AF65-F5344CB8AC3E}">
        <p14:creationId xmlns:p14="http://schemas.microsoft.com/office/powerpoint/2010/main" val="25871087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6CDF9-D48D-4E76-82FF-940134856576}"/>
              </a:ext>
            </a:extLst>
          </p:cNvPr>
          <p:cNvSpPr>
            <a:spLocks noGrp="1"/>
          </p:cNvSpPr>
          <p:nvPr>
            <p:ph type="title"/>
          </p:nvPr>
        </p:nvSpPr>
        <p:spPr/>
        <p:txBody>
          <a:bodyPr>
            <a:normAutofit/>
          </a:bodyPr>
          <a:lstStyle/>
          <a:p>
            <a:r>
              <a:rPr lang="en-US" sz="2800" b="1" dirty="0"/>
              <a:t>Percentage of high school students that have ever taken prescription pain medication 1 or more times without a doctor's prescription of differently than how a doctor told them to use it</a:t>
            </a:r>
          </a:p>
        </p:txBody>
      </p:sp>
      <p:graphicFrame>
        <p:nvGraphicFramePr>
          <p:cNvPr id="4" name="Chart 3">
            <a:extLst>
              <a:ext uri="{FF2B5EF4-FFF2-40B4-BE49-F238E27FC236}">
                <a16:creationId xmlns:a16="http://schemas.microsoft.com/office/drawing/2014/main" id="{80AC9537-2CB2-481B-A480-CE4CBE049B0D}"/>
              </a:ext>
            </a:extLst>
          </p:cNvPr>
          <p:cNvGraphicFramePr>
            <a:graphicFrameLocks/>
          </p:cNvGraphicFramePr>
          <p:nvPr>
            <p:extLst>
              <p:ext uri="{D42A27DB-BD31-4B8C-83A1-F6EECF244321}">
                <p14:modId xmlns:p14="http://schemas.microsoft.com/office/powerpoint/2010/main" val="1510558744"/>
              </p:ext>
            </p:extLst>
          </p:nvPr>
        </p:nvGraphicFramePr>
        <p:xfrm>
          <a:off x="1081453" y="1617785"/>
          <a:ext cx="7965831" cy="4875089"/>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5B8D2130-09C5-4417-B6A1-30F449E84A81}"/>
              </a:ext>
            </a:extLst>
          </p:cNvPr>
          <p:cNvCxnSpPr>
            <a:cxnSpLocks/>
          </p:cNvCxnSpPr>
          <p:nvPr/>
        </p:nvCxnSpPr>
        <p:spPr>
          <a:xfrm flipV="1">
            <a:off x="4387362" y="2259679"/>
            <a:ext cx="4703884" cy="2338698"/>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84EF730F-AE3B-40F0-ADAA-39AD6C1ABA1D}"/>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DB2C79B5-1280-4A64-A6D5-DE8F0E6E26FB}"/>
              </a:ext>
            </a:extLst>
          </p:cNvPr>
          <p:cNvSpPr txBox="1"/>
          <p:nvPr/>
        </p:nvSpPr>
        <p:spPr>
          <a:xfrm>
            <a:off x="8845062" y="1890346"/>
            <a:ext cx="1556238" cy="369332"/>
          </a:xfrm>
          <a:prstGeom prst="rect">
            <a:avLst/>
          </a:prstGeom>
          <a:noFill/>
        </p:spPr>
        <p:txBody>
          <a:bodyPr wrap="square" rtlCol="0">
            <a:spAutoFit/>
          </a:bodyPr>
          <a:lstStyle/>
          <a:p>
            <a:pPr algn="ctr"/>
            <a:r>
              <a:rPr lang="en-US" dirty="0">
                <a:solidFill>
                  <a:schemeClr val="bg1"/>
                </a:solidFill>
              </a:rPr>
              <a:t>235 Students</a:t>
            </a:r>
          </a:p>
        </p:txBody>
      </p:sp>
      <p:sp>
        <p:nvSpPr>
          <p:cNvPr id="11" name="TextBox 10">
            <a:extLst>
              <a:ext uri="{FF2B5EF4-FFF2-40B4-BE49-F238E27FC236}">
                <a16:creationId xmlns:a16="http://schemas.microsoft.com/office/drawing/2014/main" id="{1C9B04F4-2D76-40F8-B781-0C1C9614B25E}"/>
              </a:ext>
            </a:extLst>
          </p:cNvPr>
          <p:cNvSpPr txBox="1"/>
          <p:nvPr/>
        </p:nvSpPr>
        <p:spPr>
          <a:xfrm>
            <a:off x="3179086" y="6354374"/>
            <a:ext cx="1760007" cy="276999"/>
          </a:xfrm>
          <a:prstGeom prst="rect">
            <a:avLst/>
          </a:prstGeom>
          <a:noFill/>
        </p:spPr>
        <p:txBody>
          <a:bodyPr wrap="square" rtlCol="0">
            <a:spAutoFit/>
          </a:bodyPr>
          <a:lstStyle/>
          <a:p>
            <a:r>
              <a:rPr lang="en-US" sz="1200" dirty="0"/>
              <a:t>AC student total: ≤ 1,602</a:t>
            </a:r>
          </a:p>
        </p:txBody>
      </p:sp>
    </p:spTree>
    <p:extLst>
      <p:ext uri="{BB962C8B-B14F-4D97-AF65-F5344CB8AC3E}">
        <p14:creationId xmlns:p14="http://schemas.microsoft.com/office/powerpoint/2010/main" val="22568933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C1BE2-2D7A-40CC-83F4-572ABEB132B9}"/>
              </a:ext>
            </a:extLst>
          </p:cNvPr>
          <p:cNvSpPr>
            <a:spLocks noGrp="1"/>
          </p:cNvSpPr>
          <p:nvPr>
            <p:ph type="title"/>
          </p:nvPr>
        </p:nvSpPr>
        <p:spPr/>
        <p:txBody>
          <a:bodyPr>
            <a:normAutofit/>
          </a:bodyPr>
          <a:lstStyle/>
          <a:p>
            <a:r>
              <a:rPr lang="en-US" sz="2800" b="1" dirty="0"/>
              <a:t>Percentage of high school students that have used heroin 1 or more times in their lifetime</a:t>
            </a:r>
          </a:p>
        </p:txBody>
      </p:sp>
      <p:graphicFrame>
        <p:nvGraphicFramePr>
          <p:cNvPr id="4" name="Chart 3">
            <a:extLst>
              <a:ext uri="{FF2B5EF4-FFF2-40B4-BE49-F238E27FC236}">
                <a16:creationId xmlns:a16="http://schemas.microsoft.com/office/drawing/2014/main" id="{9A206436-50F5-41CF-9379-704B9720AD36}"/>
              </a:ext>
            </a:extLst>
          </p:cNvPr>
          <p:cNvGraphicFramePr>
            <a:graphicFrameLocks/>
          </p:cNvGraphicFramePr>
          <p:nvPr>
            <p:extLst>
              <p:ext uri="{D42A27DB-BD31-4B8C-83A1-F6EECF244321}">
                <p14:modId xmlns:p14="http://schemas.microsoft.com/office/powerpoint/2010/main" val="2304135237"/>
              </p:ext>
            </p:extLst>
          </p:nvPr>
        </p:nvGraphicFramePr>
        <p:xfrm>
          <a:off x="729762" y="1582616"/>
          <a:ext cx="8247185" cy="4784933"/>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6E52284F-0C81-4138-9D59-6ECDA30C1A48}"/>
              </a:ext>
            </a:extLst>
          </p:cNvPr>
          <p:cNvCxnSpPr>
            <a:cxnSpLocks/>
          </p:cNvCxnSpPr>
          <p:nvPr/>
        </p:nvCxnSpPr>
        <p:spPr>
          <a:xfrm flipV="1">
            <a:off x="6096000" y="2259679"/>
            <a:ext cx="2995246" cy="2875029"/>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8D6F4A7E-E286-4810-9254-3E1E4BDA1ADE}"/>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186BBED-7D1D-4FF7-95D7-2C799C52D48D}"/>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74 Students</a:t>
            </a:r>
          </a:p>
        </p:txBody>
      </p:sp>
      <p:grpSp>
        <p:nvGrpSpPr>
          <p:cNvPr id="8" name="Group 7">
            <a:extLst>
              <a:ext uri="{FF2B5EF4-FFF2-40B4-BE49-F238E27FC236}">
                <a16:creationId xmlns:a16="http://schemas.microsoft.com/office/drawing/2014/main" id="{095A3F3B-5967-4AB0-AE39-30D337735E81}"/>
              </a:ext>
            </a:extLst>
          </p:cNvPr>
          <p:cNvGrpSpPr/>
          <p:nvPr/>
        </p:nvGrpSpPr>
        <p:grpSpPr>
          <a:xfrm>
            <a:off x="1469888" y="6354375"/>
            <a:ext cx="5663764" cy="277000"/>
            <a:chOff x="1860587" y="6139207"/>
            <a:chExt cx="5663764" cy="277000"/>
          </a:xfrm>
        </p:grpSpPr>
        <p:sp>
          <p:nvSpPr>
            <p:cNvPr id="9" name="TextBox 8">
              <a:extLst>
                <a:ext uri="{FF2B5EF4-FFF2-40B4-BE49-F238E27FC236}">
                  <a16:creationId xmlns:a16="http://schemas.microsoft.com/office/drawing/2014/main" id="{F0924599-E6C3-410F-B11E-399E5370B755}"/>
                </a:ext>
              </a:extLst>
            </p:cNvPr>
            <p:cNvSpPr txBox="1"/>
            <p:nvPr/>
          </p:nvSpPr>
          <p:spPr>
            <a:xfrm>
              <a:off x="1860587" y="6139208"/>
              <a:ext cx="1760007" cy="276999"/>
            </a:xfrm>
            <a:prstGeom prst="rect">
              <a:avLst/>
            </a:prstGeom>
            <a:noFill/>
          </p:spPr>
          <p:txBody>
            <a:bodyPr wrap="square" rtlCol="0">
              <a:spAutoFit/>
            </a:bodyPr>
            <a:lstStyle/>
            <a:p>
              <a:r>
                <a:rPr lang="en-US" sz="1200" dirty="0"/>
                <a:t>AC student total: ≤ 1,776</a:t>
              </a:r>
            </a:p>
          </p:txBody>
        </p:sp>
        <p:sp>
          <p:nvSpPr>
            <p:cNvPr id="10" name="TextBox 9">
              <a:extLst>
                <a:ext uri="{FF2B5EF4-FFF2-40B4-BE49-F238E27FC236}">
                  <a16:creationId xmlns:a16="http://schemas.microsoft.com/office/drawing/2014/main" id="{0CD68ACA-BEB4-4531-BB7C-436B078F4C13}"/>
                </a:ext>
              </a:extLst>
            </p:cNvPr>
            <p:cNvSpPr txBox="1"/>
            <p:nvPr/>
          </p:nvSpPr>
          <p:spPr>
            <a:xfrm>
              <a:off x="3787647" y="6139208"/>
              <a:ext cx="1760007" cy="276999"/>
            </a:xfrm>
            <a:prstGeom prst="rect">
              <a:avLst/>
            </a:prstGeom>
            <a:noFill/>
          </p:spPr>
          <p:txBody>
            <a:bodyPr wrap="square" rtlCol="0">
              <a:spAutoFit/>
            </a:bodyPr>
            <a:lstStyle/>
            <a:p>
              <a:r>
                <a:rPr lang="en-US" sz="1200" dirty="0"/>
                <a:t>AC student total: ≤ 1.719</a:t>
              </a:r>
            </a:p>
          </p:txBody>
        </p:sp>
        <p:sp>
          <p:nvSpPr>
            <p:cNvPr id="11" name="TextBox 10">
              <a:extLst>
                <a:ext uri="{FF2B5EF4-FFF2-40B4-BE49-F238E27FC236}">
                  <a16:creationId xmlns:a16="http://schemas.microsoft.com/office/drawing/2014/main" id="{22C94E5D-841E-4070-B30A-1A1C423B8B33}"/>
                </a:ext>
              </a:extLst>
            </p:cNvPr>
            <p:cNvSpPr txBox="1"/>
            <p:nvPr/>
          </p:nvSpPr>
          <p:spPr>
            <a:xfrm>
              <a:off x="5764344" y="6139207"/>
              <a:ext cx="1760007" cy="276999"/>
            </a:xfrm>
            <a:prstGeom prst="rect">
              <a:avLst/>
            </a:prstGeom>
            <a:noFill/>
          </p:spPr>
          <p:txBody>
            <a:bodyPr wrap="square" rtlCol="0">
              <a:spAutoFit/>
            </a:bodyPr>
            <a:lstStyle/>
            <a:p>
              <a:r>
                <a:rPr lang="en-US" sz="1200" dirty="0"/>
                <a:t>AC student total: ≤ 1,602</a:t>
              </a:r>
            </a:p>
          </p:txBody>
        </p:sp>
      </p:grpSp>
    </p:spTree>
    <p:extLst>
      <p:ext uri="{BB962C8B-B14F-4D97-AF65-F5344CB8AC3E}">
        <p14:creationId xmlns:p14="http://schemas.microsoft.com/office/powerpoint/2010/main" val="25814344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F5B05-6E44-4B61-A5D6-2BED00D01A4D}"/>
              </a:ext>
            </a:extLst>
          </p:cNvPr>
          <p:cNvSpPr>
            <a:spLocks noGrp="1"/>
          </p:cNvSpPr>
          <p:nvPr>
            <p:ph type="title"/>
          </p:nvPr>
        </p:nvSpPr>
        <p:spPr>
          <a:xfrm>
            <a:off x="838200" y="417879"/>
            <a:ext cx="10515600" cy="1325563"/>
          </a:xfrm>
        </p:spPr>
        <p:txBody>
          <a:bodyPr>
            <a:normAutofit/>
          </a:bodyPr>
          <a:lstStyle/>
          <a:p>
            <a:r>
              <a:rPr lang="en-US" sz="2800" b="1" dirty="0"/>
              <a:t>Percentage of high school students that have ever had sexual intercourse</a:t>
            </a:r>
          </a:p>
        </p:txBody>
      </p:sp>
      <p:graphicFrame>
        <p:nvGraphicFramePr>
          <p:cNvPr id="4" name="Chart 3">
            <a:extLst>
              <a:ext uri="{FF2B5EF4-FFF2-40B4-BE49-F238E27FC236}">
                <a16:creationId xmlns:a16="http://schemas.microsoft.com/office/drawing/2014/main" id="{0FAF75F4-B100-45D9-B6F9-3B5684D669C3}"/>
              </a:ext>
            </a:extLst>
          </p:cNvPr>
          <p:cNvGraphicFramePr>
            <a:graphicFrameLocks/>
          </p:cNvGraphicFramePr>
          <p:nvPr>
            <p:extLst>
              <p:ext uri="{D42A27DB-BD31-4B8C-83A1-F6EECF244321}">
                <p14:modId xmlns:p14="http://schemas.microsoft.com/office/powerpoint/2010/main" val="86336208"/>
              </p:ext>
            </p:extLst>
          </p:nvPr>
        </p:nvGraphicFramePr>
        <p:xfrm>
          <a:off x="914399" y="1635370"/>
          <a:ext cx="8897815" cy="4615802"/>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D6FBC76D-571F-4980-B19E-FD39AB727300}"/>
              </a:ext>
            </a:extLst>
          </p:cNvPr>
          <p:cNvCxnSpPr>
            <a:cxnSpLocks/>
          </p:cNvCxnSpPr>
          <p:nvPr/>
        </p:nvCxnSpPr>
        <p:spPr>
          <a:xfrm flipV="1">
            <a:off x="6708531" y="2259679"/>
            <a:ext cx="2382715" cy="1380336"/>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2B5EB5A8-68AA-4939-A61A-0AB116332E55}"/>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BEF0D8C-E4B7-43F5-9828-E0C9AA4ECBE0}"/>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615 Students</a:t>
            </a:r>
          </a:p>
        </p:txBody>
      </p:sp>
      <p:grpSp>
        <p:nvGrpSpPr>
          <p:cNvPr id="8" name="Group 7">
            <a:extLst>
              <a:ext uri="{FF2B5EF4-FFF2-40B4-BE49-F238E27FC236}">
                <a16:creationId xmlns:a16="http://schemas.microsoft.com/office/drawing/2014/main" id="{D362CF7C-A135-40D2-8362-E8C2EBF804E8}"/>
              </a:ext>
            </a:extLst>
          </p:cNvPr>
          <p:cNvGrpSpPr/>
          <p:nvPr/>
        </p:nvGrpSpPr>
        <p:grpSpPr>
          <a:xfrm>
            <a:off x="1735896" y="6251172"/>
            <a:ext cx="5663764" cy="277000"/>
            <a:chOff x="1860587" y="6139207"/>
            <a:chExt cx="5663764" cy="277000"/>
          </a:xfrm>
        </p:grpSpPr>
        <p:sp>
          <p:nvSpPr>
            <p:cNvPr id="9" name="TextBox 8">
              <a:extLst>
                <a:ext uri="{FF2B5EF4-FFF2-40B4-BE49-F238E27FC236}">
                  <a16:creationId xmlns:a16="http://schemas.microsoft.com/office/drawing/2014/main" id="{D83DA64D-17E8-489F-B1B2-34E477B6C99F}"/>
                </a:ext>
              </a:extLst>
            </p:cNvPr>
            <p:cNvSpPr txBox="1"/>
            <p:nvPr/>
          </p:nvSpPr>
          <p:spPr>
            <a:xfrm>
              <a:off x="1860587" y="6139208"/>
              <a:ext cx="1760007" cy="276999"/>
            </a:xfrm>
            <a:prstGeom prst="rect">
              <a:avLst/>
            </a:prstGeom>
            <a:noFill/>
          </p:spPr>
          <p:txBody>
            <a:bodyPr wrap="square" rtlCol="0">
              <a:spAutoFit/>
            </a:bodyPr>
            <a:lstStyle/>
            <a:p>
              <a:r>
                <a:rPr lang="en-US" sz="1200" dirty="0"/>
                <a:t>AC student total: ≤ 1,776</a:t>
              </a:r>
            </a:p>
          </p:txBody>
        </p:sp>
        <p:sp>
          <p:nvSpPr>
            <p:cNvPr id="10" name="TextBox 9">
              <a:extLst>
                <a:ext uri="{FF2B5EF4-FFF2-40B4-BE49-F238E27FC236}">
                  <a16:creationId xmlns:a16="http://schemas.microsoft.com/office/drawing/2014/main" id="{58C83F1B-C04C-4CD5-9EBA-F3DA00034BF7}"/>
                </a:ext>
              </a:extLst>
            </p:cNvPr>
            <p:cNvSpPr txBox="1"/>
            <p:nvPr/>
          </p:nvSpPr>
          <p:spPr>
            <a:xfrm>
              <a:off x="3787647" y="6139208"/>
              <a:ext cx="1760007" cy="276999"/>
            </a:xfrm>
            <a:prstGeom prst="rect">
              <a:avLst/>
            </a:prstGeom>
            <a:noFill/>
          </p:spPr>
          <p:txBody>
            <a:bodyPr wrap="square" rtlCol="0">
              <a:spAutoFit/>
            </a:bodyPr>
            <a:lstStyle/>
            <a:p>
              <a:r>
                <a:rPr lang="en-US" sz="1200" dirty="0"/>
                <a:t>AC student total: ≤ 1.719</a:t>
              </a:r>
            </a:p>
          </p:txBody>
        </p:sp>
        <p:sp>
          <p:nvSpPr>
            <p:cNvPr id="11" name="TextBox 10">
              <a:extLst>
                <a:ext uri="{FF2B5EF4-FFF2-40B4-BE49-F238E27FC236}">
                  <a16:creationId xmlns:a16="http://schemas.microsoft.com/office/drawing/2014/main" id="{3F26C8F6-948E-4E9F-8D83-D4CE41CFABD9}"/>
                </a:ext>
              </a:extLst>
            </p:cNvPr>
            <p:cNvSpPr txBox="1"/>
            <p:nvPr/>
          </p:nvSpPr>
          <p:spPr>
            <a:xfrm>
              <a:off x="5764344" y="6139207"/>
              <a:ext cx="1760007" cy="276999"/>
            </a:xfrm>
            <a:prstGeom prst="rect">
              <a:avLst/>
            </a:prstGeom>
            <a:noFill/>
          </p:spPr>
          <p:txBody>
            <a:bodyPr wrap="square" rtlCol="0">
              <a:spAutoFit/>
            </a:bodyPr>
            <a:lstStyle/>
            <a:p>
              <a:r>
                <a:rPr lang="en-US" sz="1200" dirty="0"/>
                <a:t>AC student total: ≤ 1,602</a:t>
              </a:r>
            </a:p>
          </p:txBody>
        </p:sp>
      </p:grpSp>
    </p:spTree>
    <p:extLst>
      <p:ext uri="{BB962C8B-B14F-4D97-AF65-F5344CB8AC3E}">
        <p14:creationId xmlns:p14="http://schemas.microsoft.com/office/powerpoint/2010/main" val="3390030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1BB8A-E23C-4BA0-9C15-1329836E71AC}"/>
              </a:ext>
            </a:extLst>
          </p:cNvPr>
          <p:cNvSpPr>
            <a:spLocks noGrp="1"/>
          </p:cNvSpPr>
          <p:nvPr>
            <p:ph type="title"/>
          </p:nvPr>
        </p:nvSpPr>
        <p:spPr/>
        <p:txBody>
          <a:bodyPr>
            <a:normAutofit/>
          </a:bodyPr>
          <a:lstStyle/>
          <a:p>
            <a:r>
              <a:rPr lang="en-US" sz="2800" b="1" dirty="0"/>
              <a:t>Percentage of high school students that did not eat fruit in the past 7 days</a:t>
            </a:r>
          </a:p>
        </p:txBody>
      </p:sp>
      <p:graphicFrame>
        <p:nvGraphicFramePr>
          <p:cNvPr id="4" name="Chart 3">
            <a:extLst>
              <a:ext uri="{FF2B5EF4-FFF2-40B4-BE49-F238E27FC236}">
                <a16:creationId xmlns:a16="http://schemas.microsoft.com/office/drawing/2014/main" id="{C1FDCBCE-B6D0-49AD-BC5F-4B9EAD4495B3}"/>
              </a:ext>
            </a:extLst>
          </p:cNvPr>
          <p:cNvGraphicFramePr>
            <a:graphicFrameLocks/>
          </p:cNvGraphicFramePr>
          <p:nvPr>
            <p:extLst>
              <p:ext uri="{D42A27DB-BD31-4B8C-83A1-F6EECF244321}">
                <p14:modId xmlns:p14="http://schemas.microsoft.com/office/powerpoint/2010/main" val="199545802"/>
              </p:ext>
            </p:extLst>
          </p:nvPr>
        </p:nvGraphicFramePr>
        <p:xfrm>
          <a:off x="980901" y="1690689"/>
          <a:ext cx="7899329" cy="4527231"/>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4220155D-F884-434D-A685-618840DC0A26}"/>
              </a:ext>
            </a:extLst>
          </p:cNvPr>
          <p:cNvCxnSpPr>
            <a:cxnSpLocks/>
          </p:cNvCxnSpPr>
          <p:nvPr/>
        </p:nvCxnSpPr>
        <p:spPr>
          <a:xfrm flipV="1">
            <a:off x="6292735" y="2259680"/>
            <a:ext cx="2798511" cy="2338643"/>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BCC9700A-C386-44F4-A27B-38E32D6AC35B}"/>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740C42E-871F-4C2A-BF9C-BF2B1FEA6F06}"/>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230 Students</a:t>
            </a:r>
          </a:p>
        </p:txBody>
      </p:sp>
      <p:grpSp>
        <p:nvGrpSpPr>
          <p:cNvPr id="8" name="Group 7">
            <a:extLst>
              <a:ext uri="{FF2B5EF4-FFF2-40B4-BE49-F238E27FC236}">
                <a16:creationId xmlns:a16="http://schemas.microsoft.com/office/drawing/2014/main" id="{955A84E8-4A82-41AF-A51F-41FC02BF4E5A}"/>
              </a:ext>
            </a:extLst>
          </p:cNvPr>
          <p:cNvGrpSpPr/>
          <p:nvPr/>
        </p:nvGrpSpPr>
        <p:grpSpPr>
          <a:xfrm>
            <a:off x="1436638" y="6217920"/>
            <a:ext cx="5663764" cy="277000"/>
            <a:chOff x="1860587" y="6139207"/>
            <a:chExt cx="5663764" cy="277000"/>
          </a:xfrm>
        </p:grpSpPr>
        <p:sp>
          <p:nvSpPr>
            <p:cNvPr id="9" name="TextBox 8">
              <a:extLst>
                <a:ext uri="{FF2B5EF4-FFF2-40B4-BE49-F238E27FC236}">
                  <a16:creationId xmlns:a16="http://schemas.microsoft.com/office/drawing/2014/main" id="{5D0BA936-A424-4E9E-90EA-AE3A518B32B5}"/>
                </a:ext>
              </a:extLst>
            </p:cNvPr>
            <p:cNvSpPr txBox="1"/>
            <p:nvPr/>
          </p:nvSpPr>
          <p:spPr>
            <a:xfrm>
              <a:off x="1860587" y="6139208"/>
              <a:ext cx="1760007" cy="276999"/>
            </a:xfrm>
            <a:prstGeom prst="rect">
              <a:avLst/>
            </a:prstGeom>
            <a:noFill/>
          </p:spPr>
          <p:txBody>
            <a:bodyPr wrap="square" rtlCol="0">
              <a:spAutoFit/>
            </a:bodyPr>
            <a:lstStyle/>
            <a:p>
              <a:r>
                <a:rPr lang="en-US" sz="1200" dirty="0"/>
                <a:t>AC student total: ≤ 1,776</a:t>
              </a:r>
            </a:p>
          </p:txBody>
        </p:sp>
        <p:sp>
          <p:nvSpPr>
            <p:cNvPr id="10" name="TextBox 9">
              <a:extLst>
                <a:ext uri="{FF2B5EF4-FFF2-40B4-BE49-F238E27FC236}">
                  <a16:creationId xmlns:a16="http://schemas.microsoft.com/office/drawing/2014/main" id="{39B4711E-49A9-45A0-987F-1F509E2D160B}"/>
                </a:ext>
              </a:extLst>
            </p:cNvPr>
            <p:cNvSpPr txBox="1"/>
            <p:nvPr/>
          </p:nvSpPr>
          <p:spPr>
            <a:xfrm>
              <a:off x="3787647" y="6139208"/>
              <a:ext cx="1760007" cy="276999"/>
            </a:xfrm>
            <a:prstGeom prst="rect">
              <a:avLst/>
            </a:prstGeom>
            <a:noFill/>
          </p:spPr>
          <p:txBody>
            <a:bodyPr wrap="square" rtlCol="0">
              <a:spAutoFit/>
            </a:bodyPr>
            <a:lstStyle/>
            <a:p>
              <a:r>
                <a:rPr lang="en-US" sz="1200" dirty="0"/>
                <a:t>AC student total: ≤ 1.719</a:t>
              </a:r>
            </a:p>
          </p:txBody>
        </p:sp>
        <p:sp>
          <p:nvSpPr>
            <p:cNvPr id="11" name="TextBox 10">
              <a:extLst>
                <a:ext uri="{FF2B5EF4-FFF2-40B4-BE49-F238E27FC236}">
                  <a16:creationId xmlns:a16="http://schemas.microsoft.com/office/drawing/2014/main" id="{DA70E952-346A-4C50-BD9D-FE51A7C500F9}"/>
                </a:ext>
              </a:extLst>
            </p:cNvPr>
            <p:cNvSpPr txBox="1"/>
            <p:nvPr/>
          </p:nvSpPr>
          <p:spPr>
            <a:xfrm>
              <a:off x="5764344" y="6139207"/>
              <a:ext cx="1760007" cy="276999"/>
            </a:xfrm>
            <a:prstGeom prst="rect">
              <a:avLst/>
            </a:prstGeom>
            <a:noFill/>
          </p:spPr>
          <p:txBody>
            <a:bodyPr wrap="square" rtlCol="0">
              <a:spAutoFit/>
            </a:bodyPr>
            <a:lstStyle/>
            <a:p>
              <a:r>
                <a:rPr lang="en-US" sz="1200" dirty="0"/>
                <a:t>AC student total: ≤ 1,602</a:t>
              </a:r>
            </a:p>
          </p:txBody>
        </p:sp>
      </p:grpSp>
    </p:spTree>
    <p:extLst>
      <p:ext uri="{BB962C8B-B14F-4D97-AF65-F5344CB8AC3E}">
        <p14:creationId xmlns:p14="http://schemas.microsoft.com/office/powerpoint/2010/main" val="39121255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DF466-51F4-4949-9D04-DCA1FE846C00}"/>
              </a:ext>
            </a:extLst>
          </p:cNvPr>
          <p:cNvSpPr>
            <a:spLocks noGrp="1"/>
          </p:cNvSpPr>
          <p:nvPr>
            <p:ph type="title"/>
          </p:nvPr>
        </p:nvSpPr>
        <p:spPr/>
        <p:txBody>
          <a:bodyPr>
            <a:normAutofit/>
          </a:bodyPr>
          <a:lstStyle/>
          <a:p>
            <a:r>
              <a:rPr lang="en-US" sz="2800" b="1" dirty="0"/>
              <a:t>Percentage of high school students that did not eat a green salad in the past 7 days</a:t>
            </a:r>
          </a:p>
        </p:txBody>
      </p:sp>
      <p:graphicFrame>
        <p:nvGraphicFramePr>
          <p:cNvPr id="4" name="Chart 3">
            <a:extLst>
              <a:ext uri="{FF2B5EF4-FFF2-40B4-BE49-F238E27FC236}">
                <a16:creationId xmlns:a16="http://schemas.microsoft.com/office/drawing/2014/main" id="{7936A37F-7CBB-4452-AE79-AA9E3C141D0A}"/>
              </a:ext>
            </a:extLst>
          </p:cNvPr>
          <p:cNvGraphicFramePr>
            <a:graphicFrameLocks/>
          </p:cNvGraphicFramePr>
          <p:nvPr>
            <p:extLst>
              <p:ext uri="{D42A27DB-BD31-4B8C-83A1-F6EECF244321}">
                <p14:modId xmlns:p14="http://schemas.microsoft.com/office/powerpoint/2010/main" val="1922844396"/>
              </p:ext>
            </p:extLst>
          </p:nvPr>
        </p:nvGraphicFramePr>
        <p:xfrm>
          <a:off x="838199" y="1582615"/>
          <a:ext cx="8340969" cy="4410861"/>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33E9AB93-F2CC-45E8-933B-6BD73673CA19}"/>
              </a:ext>
            </a:extLst>
          </p:cNvPr>
          <p:cNvCxnSpPr>
            <a:cxnSpLocks/>
          </p:cNvCxnSpPr>
          <p:nvPr/>
        </p:nvCxnSpPr>
        <p:spPr>
          <a:xfrm flipV="1">
            <a:off x="6260123" y="2259679"/>
            <a:ext cx="2831123" cy="1309998"/>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271D350C-707C-43CA-95A9-612DF645DCE9}"/>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EA5BD24-9F36-4688-8946-B995391BAED5}"/>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693 Students</a:t>
            </a:r>
          </a:p>
        </p:txBody>
      </p:sp>
      <p:grpSp>
        <p:nvGrpSpPr>
          <p:cNvPr id="8" name="Group 7">
            <a:extLst>
              <a:ext uri="{FF2B5EF4-FFF2-40B4-BE49-F238E27FC236}">
                <a16:creationId xmlns:a16="http://schemas.microsoft.com/office/drawing/2014/main" id="{B11A304E-6827-47AA-B621-4920F0F6A68A}"/>
              </a:ext>
            </a:extLst>
          </p:cNvPr>
          <p:cNvGrpSpPr/>
          <p:nvPr/>
        </p:nvGrpSpPr>
        <p:grpSpPr>
          <a:xfrm>
            <a:off x="1378448" y="5993476"/>
            <a:ext cx="5663764" cy="277000"/>
            <a:chOff x="1860587" y="6139207"/>
            <a:chExt cx="5663764" cy="277000"/>
          </a:xfrm>
        </p:grpSpPr>
        <p:sp>
          <p:nvSpPr>
            <p:cNvPr id="9" name="TextBox 8">
              <a:extLst>
                <a:ext uri="{FF2B5EF4-FFF2-40B4-BE49-F238E27FC236}">
                  <a16:creationId xmlns:a16="http://schemas.microsoft.com/office/drawing/2014/main" id="{E2F69308-1BCD-497D-8FD0-459E9F328251}"/>
                </a:ext>
              </a:extLst>
            </p:cNvPr>
            <p:cNvSpPr txBox="1"/>
            <p:nvPr/>
          </p:nvSpPr>
          <p:spPr>
            <a:xfrm>
              <a:off x="1860587" y="6139208"/>
              <a:ext cx="1760007" cy="276999"/>
            </a:xfrm>
            <a:prstGeom prst="rect">
              <a:avLst/>
            </a:prstGeom>
            <a:noFill/>
          </p:spPr>
          <p:txBody>
            <a:bodyPr wrap="square" rtlCol="0">
              <a:spAutoFit/>
            </a:bodyPr>
            <a:lstStyle/>
            <a:p>
              <a:r>
                <a:rPr lang="en-US" sz="1200" dirty="0"/>
                <a:t>AC student total: ≤ 1,776</a:t>
              </a:r>
            </a:p>
          </p:txBody>
        </p:sp>
        <p:sp>
          <p:nvSpPr>
            <p:cNvPr id="10" name="TextBox 9">
              <a:extLst>
                <a:ext uri="{FF2B5EF4-FFF2-40B4-BE49-F238E27FC236}">
                  <a16:creationId xmlns:a16="http://schemas.microsoft.com/office/drawing/2014/main" id="{D2912B66-245F-4106-9964-D11FE10CA012}"/>
                </a:ext>
              </a:extLst>
            </p:cNvPr>
            <p:cNvSpPr txBox="1"/>
            <p:nvPr/>
          </p:nvSpPr>
          <p:spPr>
            <a:xfrm>
              <a:off x="3787647" y="6139208"/>
              <a:ext cx="1760007" cy="276999"/>
            </a:xfrm>
            <a:prstGeom prst="rect">
              <a:avLst/>
            </a:prstGeom>
            <a:noFill/>
          </p:spPr>
          <p:txBody>
            <a:bodyPr wrap="square" rtlCol="0">
              <a:spAutoFit/>
            </a:bodyPr>
            <a:lstStyle/>
            <a:p>
              <a:r>
                <a:rPr lang="en-US" sz="1200" dirty="0"/>
                <a:t>AC student total: ≤ 1.719</a:t>
              </a:r>
            </a:p>
          </p:txBody>
        </p:sp>
        <p:sp>
          <p:nvSpPr>
            <p:cNvPr id="11" name="TextBox 10">
              <a:extLst>
                <a:ext uri="{FF2B5EF4-FFF2-40B4-BE49-F238E27FC236}">
                  <a16:creationId xmlns:a16="http://schemas.microsoft.com/office/drawing/2014/main" id="{771E9404-EFE6-414F-AAAE-E68A9A3FBE42}"/>
                </a:ext>
              </a:extLst>
            </p:cNvPr>
            <p:cNvSpPr txBox="1"/>
            <p:nvPr/>
          </p:nvSpPr>
          <p:spPr>
            <a:xfrm>
              <a:off x="5764344" y="6139207"/>
              <a:ext cx="1760007" cy="276999"/>
            </a:xfrm>
            <a:prstGeom prst="rect">
              <a:avLst/>
            </a:prstGeom>
            <a:noFill/>
          </p:spPr>
          <p:txBody>
            <a:bodyPr wrap="square" rtlCol="0">
              <a:spAutoFit/>
            </a:bodyPr>
            <a:lstStyle/>
            <a:p>
              <a:r>
                <a:rPr lang="en-US" sz="1200" dirty="0"/>
                <a:t>AC student total: ≤ 1,602</a:t>
              </a:r>
            </a:p>
          </p:txBody>
        </p:sp>
      </p:grpSp>
    </p:spTree>
    <p:extLst>
      <p:ext uri="{BB962C8B-B14F-4D97-AF65-F5344CB8AC3E}">
        <p14:creationId xmlns:p14="http://schemas.microsoft.com/office/powerpoint/2010/main" val="10647611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Image result for middles school students">
            <a:extLst>
              <a:ext uri="{FF2B5EF4-FFF2-40B4-BE49-F238E27FC236}">
                <a16:creationId xmlns:a16="http://schemas.microsoft.com/office/drawing/2014/main" id="{CDA9F6AD-C136-4B3D-90BA-6BF6A1656F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7331" y="0"/>
            <a:ext cx="10296525" cy="6858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260EE21-CF94-479D-98A6-CED7C16476DC}"/>
              </a:ext>
            </a:extLst>
          </p:cNvPr>
          <p:cNvSpPr>
            <a:spLocks noGrp="1"/>
          </p:cNvSpPr>
          <p:nvPr>
            <p:ph type="title"/>
          </p:nvPr>
        </p:nvSpPr>
        <p:spPr>
          <a:xfrm>
            <a:off x="838200" y="254835"/>
            <a:ext cx="10515600" cy="1325563"/>
          </a:xfrm>
        </p:spPr>
        <p:txBody>
          <a:bodyPr/>
          <a:lstStyle/>
          <a:p>
            <a:pPr algn="ctr"/>
            <a:r>
              <a:rPr lang="en-US" b="1" dirty="0"/>
              <a:t>Middle School</a:t>
            </a:r>
          </a:p>
        </p:txBody>
      </p:sp>
    </p:spTree>
    <p:extLst>
      <p:ext uri="{BB962C8B-B14F-4D97-AF65-F5344CB8AC3E}">
        <p14:creationId xmlns:p14="http://schemas.microsoft.com/office/powerpoint/2010/main" val="17339721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38931-2E20-46ED-81F5-35930361258B}"/>
              </a:ext>
            </a:extLst>
          </p:cNvPr>
          <p:cNvSpPr>
            <a:spLocks noGrp="1"/>
          </p:cNvSpPr>
          <p:nvPr>
            <p:ph type="title"/>
          </p:nvPr>
        </p:nvSpPr>
        <p:spPr/>
        <p:txBody>
          <a:bodyPr>
            <a:normAutofit/>
          </a:bodyPr>
          <a:lstStyle/>
          <a:p>
            <a:r>
              <a:rPr lang="en-US" sz="2800" b="1" dirty="0"/>
              <a:t>Percentage of high school students that were physically active 5 or more days for a total of a least 60 minutes during the past 7 days</a:t>
            </a:r>
          </a:p>
        </p:txBody>
      </p:sp>
      <p:graphicFrame>
        <p:nvGraphicFramePr>
          <p:cNvPr id="4" name="Chart 3">
            <a:extLst>
              <a:ext uri="{FF2B5EF4-FFF2-40B4-BE49-F238E27FC236}">
                <a16:creationId xmlns:a16="http://schemas.microsoft.com/office/drawing/2014/main" id="{F22788BF-D399-41EC-8AC5-8773F53129CD}"/>
              </a:ext>
            </a:extLst>
          </p:cNvPr>
          <p:cNvGraphicFramePr>
            <a:graphicFrameLocks/>
          </p:cNvGraphicFramePr>
          <p:nvPr>
            <p:extLst>
              <p:ext uri="{D42A27DB-BD31-4B8C-83A1-F6EECF244321}">
                <p14:modId xmlns:p14="http://schemas.microsoft.com/office/powerpoint/2010/main" val="1370031036"/>
              </p:ext>
            </p:extLst>
          </p:nvPr>
        </p:nvGraphicFramePr>
        <p:xfrm>
          <a:off x="838200" y="1690687"/>
          <a:ext cx="8455269" cy="4668549"/>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582BDA4B-7DBA-45A4-88C7-D552FFFE6342}"/>
              </a:ext>
            </a:extLst>
          </p:cNvPr>
          <p:cNvCxnSpPr>
            <a:cxnSpLocks/>
          </p:cNvCxnSpPr>
          <p:nvPr/>
        </p:nvCxnSpPr>
        <p:spPr>
          <a:xfrm flipV="1">
            <a:off x="6356838" y="2259679"/>
            <a:ext cx="2734408" cy="1617729"/>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12CB0B35-FE66-486F-AE50-24ABF4BBC5FC}"/>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6DC680B-ADDD-47D5-932E-BB6128FCFFE1}"/>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625 Students</a:t>
            </a:r>
          </a:p>
        </p:txBody>
      </p:sp>
      <p:grpSp>
        <p:nvGrpSpPr>
          <p:cNvPr id="8" name="Group 7">
            <a:extLst>
              <a:ext uri="{FF2B5EF4-FFF2-40B4-BE49-F238E27FC236}">
                <a16:creationId xmlns:a16="http://schemas.microsoft.com/office/drawing/2014/main" id="{349CBB02-70A8-425A-BF1F-0D73B1B08EC2}"/>
              </a:ext>
            </a:extLst>
          </p:cNvPr>
          <p:cNvGrpSpPr/>
          <p:nvPr/>
        </p:nvGrpSpPr>
        <p:grpSpPr>
          <a:xfrm>
            <a:off x="1577955" y="6354375"/>
            <a:ext cx="5663764" cy="277000"/>
            <a:chOff x="1860587" y="6139207"/>
            <a:chExt cx="5663764" cy="277000"/>
          </a:xfrm>
        </p:grpSpPr>
        <p:sp>
          <p:nvSpPr>
            <p:cNvPr id="9" name="TextBox 8">
              <a:extLst>
                <a:ext uri="{FF2B5EF4-FFF2-40B4-BE49-F238E27FC236}">
                  <a16:creationId xmlns:a16="http://schemas.microsoft.com/office/drawing/2014/main" id="{126F46C5-38CF-434B-A130-DE80D5B7CC0B}"/>
                </a:ext>
              </a:extLst>
            </p:cNvPr>
            <p:cNvSpPr txBox="1"/>
            <p:nvPr/>
          </p:nvSpPr>
          <p:spPr>
            <a:xfrm>
              <a:off x="1860587" y="6139208"/>
              <a:ext cx="1760007" cy="276999"/>
            </a:xfrm>
            <a:prstGeom prst="rect">
              <a:avLst/>
            </a:prstGeom>
            <a:noFill/>
          </p:spPr>
          <p:txBody>
            <a:bodyPr wrap="square" rtlCol="0">
              <a:spAutoFit/>
            </a:bodyPr>
            <a:lstStyle/>
            <a:p>
              <a:r>
                <a:rPr lang="en-US" sz="1200" dirty="0"/>
                <a:t>AC student total: ≤ 1,776</a:t>
              </a:r>
            </a:p>
          </p:txBody>
        </p:sp>
        <p:sp>
          <p:nvSpPr>
            <p:cNvPr id="10" name="TextBox 9">
              <a:extLst>
                <a:ext uri="{FF2B5EF4-FFF2-40B4-BE49-F238E27FC236}">
                  <a16:creationId xmlns:a16="http://schemas.microsoft.com/office/drawing/2014/main" id="{1B90915E-FD0C-4882-8A7B-91F30ED5CFEB}"/>
                </a:ext>
              </a:extLst>
            </p:cNvPr>
            <p:cNvSpPr txBox="1"/>
            <p:nvPr/>
          </p:nvSpPr>
          <p:spPr>
            <a:xfrm>
              <a:off x="3787647" y="6139208"/>
              <a:ext cx="1760007" cy="276999"/>
            </a:xfrm>
            <a:prstGeom prst="rect">
              <a:avLst/>
            </a:prstGeom>
            <a:noFill/>
          </p:spPr>
          <p:txBody>
            <a:bodyPr wrap="square" rtlCol="0">
              <a:spAutoFit/>
            </a:bodyPr>
            <a:lstStyle/>
            <a:p>
              <a:r>
                <a:rPr lang="en-US" sz="1200" dirty="0"/>
                <a:t>AC student total: ≤ 1.719</a:t>
              </a:r>
            </a:p>
          </p:txBody>
        </p:sp>
        <p:sp>
          <p:nvSpPr>
            <p:cNvPr id="11" name="TextBox 10">
              <a:extLst>
                <a:ext uri="{FF2B5EF4-FFF2-40B4-BE49-F238E27FC236}">
                  <a16:creationId xmlns:a16="http://schemas.microsoft.com/office/drawing/2014/main" id="{64516439-B713-4647-88D8-CBAF8ED6813A}"/>
                </a:ext>
              </a:extLst>
            </p:cNvPr>
            <p:cNvSpPr txBox="1"/>
            <p:nvPr/>
          </p:nvSpPr>
          <p:spPr>
            <a:xfrm>
              <a:off x="5764344" y="6139207"/>
              <a:ext cx="1760007" cy="276999"/>
            </a:xfrm>
            <a:prstGeom prst="rect">
              <a:avLst/>
            </a:prstGeom>
            <a:noFill/>
          </p:spPr>
          <p:txBody>
            <a:bodyPr wrap="square" rtlCol="0">
              <a:spAutoFit/>
            </a:bodyPr>
            <a:lstStyle/>
            <a:p>
              <a:r>
                <a:rPr lang="en-US" sz="1200" dirty="0"/>
                <a:t>AC student total: ≤ 1,602</a:t>
              </a:r>
            </a:p>
          </p:txBody>
        </p:sp>
      </p:grpSp>
    </p:spTree>
    <p:extLst>
      <p:ext uri="{BB962C8B-B14F-4D97-AF65-F5344CB8AC3E}">
        <p14:creationId xmlns:p14="http://schemas.microsoft.com/office/powerpoint/2010/main" val="6269165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B29F8-E6BB-4EA0-9C82-B86A29BCF8C9}"/>
              </a:ext>
            </a:extLst>
          </p:cNvPr>
          <p:cNvSpPr>
            <a:spLocks noGrp="1"/>
          </p:cNvSpPr>
          <p:nvPr>
            <p:ph type="title"/>
          </p:nvPr>
        </p:nvSpPr>
        <p:spPr/>
        <p:txBody>
          <a:bodyPr>
            <a:normAutofit/>
          </a:bodyPr>
          <a:lstStyle/>
          <a:p>
            <a:r>
              <a:rPr lang="en-US" sz="2800" b="1" dirty="0"/>
              <a:t>Percentage of high school students that watched TV 3 or more hours on an average school day</a:t>
            </a:r>
          </a:p>
        </p:txBody>
      </p:sp>
      <p:graphicFrame>
        <p:nvGraphicFramePr>
          <p:cNvPr id="4" name="Chart 3">
            <a:extLst>
              <a:ext uri="{FF2B5EF4-FFF2-40B4-BE49-F238E27FC236}">
                <a16:creationId xmlns:a16="http://schemas.microsoft.com/office/drawing/2014/main" id="{8E7AD7E4-442B-433B-86E1-F2C5F3BA41CB}"/>
              </a:ext>
            </a:extLst>
          </p:cNvPr>
          <p:cNvGraphicFramePr>
            <a:graphicFrameLocks/>
          </p:cNvGraphicFramePr>
          <p:nvPr>
            <p:extLst>
              <p:ext uri="{D42A27DB-BD31-4B8C-83A1-F6EECF244321}">
                <p14:modId xmlns:p14="http://schemas.microsoft.com/office/powerpoint/2010/main" val="2157981983"/>
              </p:ext>
            </p:extLst>
          </p:nvPr>
        </p:nvGraphicFramePr>
        <p:xfrm>
          <a:off x="931985" y="1485900"/>
          <a:ext cx="8080130" cy="4809392"/>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48305A18-D0C1-46D7-A49B-718ED711B511}"/>
              </a:ext>
            </a:extLst>
          </p:cNvPr>
          <p:cNvCxnSpPr>
            <a:cxnSpLocks/>
          </p:cNvCxnSpPr>
          <p:nvPr/>
        </p:nvCxnSpPr>
        <p:spPr>
          <a:xfrm flipV="1">
            <a:off x="6287678" y="2259679"/>
            <a:ext cx="2803568" cy="2104931"/>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A91A5357-60DF-494A-AB20-D81CBD61152C}"/>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317C215-932A-4DA1-9A5E-43665FDA1F09}"/>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337 Students</a:t>
            </a:r>
          </a:p>
        </p:txBody>
      </p:sp>
      <p:grpSp>
        <p:nvGrpSpPr>
          <p:cNvPr id="8" name="Group 7">
            <a:extLst>
              <a:ext uri="{FF2B5EF4-FFF2-40B4-BE49-F238E27FC236}">
                <a16:creationId xmlns:a16="http://schemas.microsoft.com/office/drawing/2014/main" id="{84AC1E48-B937-420D-8BD8-D52F6A43D562}"/>
              </a:ext>
            </a:extLst>
          </p:cNvPr>
          <p:cNvGrpSpPr/>
          <p:nvPr/>
        </p:nvGrpSpPr>
        <p:grpSpPr>
          <a:xfrm>
            <a:off x="1602893" y="6215875"/>
            <a:ext cx="5663764" cy="277000"/>
            <a:chOff x="1860587" y="6139207"/>
            <a:chExt cx="5663764" cy="277000"/>
          </a:xfrm>
        </p:grpSpPr>
        <p:sp>
          <p:nvSpPr>
            <p:cNvPr id="9" name="TextBox 8">
              <a:extLst>
                <a:ext uri="{FF2B5EF4-FFF2-40B4-BE49-F238E27FC236}">
                  <a16:creationId xmlns:a16="http://schemas.microsoft.com/office/drawing/2014/main" id="{DBDA871B-68BD-49B4-940D-AC06139BBDCF}"/>
                </a:ext>
              </a:extLst>
            </p:cNvPr>
            <p:cNvSpPr txBox="1"/>
            <p:nvPr/>
          </p:nvSpPr>
          <p:spPr>
            <a:xfrm>
              <a:off x="1860587" y="6139208"/>
              <a:ext cx="1760007" cy="276999"/>
            </a:xfrm>
            <a:prstGeom prst="rect">
              <a:avLst/>
            </a:prstGeom>
            <a:noFill/>
          </p:spPr>
          <p:txBody>
            <a:bodyPr wrap="square" rtlCol="0">
              <a:spAutoFit/>
            </a:bodyPr>
            <a:lstStyle/>
            <a:p>
              <a:r>
                <a:rPr lang="en-US" sz="1200" dirty="0"/>
                <a:t>AC student total: ≤ 1,776</a:t>
              </a:r>
            </a:p>
          </p:txBody>
        </p:sp>
        <p:sp>
          <p:nvSpPr>
            <p:cNvPr id="10" name="TextBox 9">
              <a:extLst>
                <a:ext uri="{FF2B5EF4-FFF2-40B4-BE49-F238E27FC236}">
                  <a16:creationId xmlns:a16="http://schemas.microsoft.com/office/drawing/2014/main" id="{97A2627C-0BC6-40A4-A515-22AEBEA7B0AB}"/>
                </a:ext>
              </a:extLst>
            </p:cNvPr>
            <p:cNvSpPr txBox="1"/>
            <p:nvPr/>
          </p:nvSpPr>
          <p:spPr>
            <a:xfrm>
              <a:off x="3787647" y="6139208"/>
              <a:ext cx="1760007" cy="276999"/>
            </a:xfrm>
            <a:prstGeom prst="rect">
              <a:avLst/>
            </a:prstGeom>
            <a:noFill/>
          </p:spPr>
          <p:txBody>
            <a:bodyPr wrap="square" rtlCol="0">
              <a:spAutoFit/>
            </a:bodyPr>
            <a:lstStyle/>
            <a:p>
              <a:r>
                <a:rPr lang="en-US" sz="1200" dirty="0"/>
                <a:t>AC student total: ≤ 1.719</a:t>
              </a:r>
            </a:p>
          </p:txBody>
        </p:sp>
        <p:sp>
          <p:nvSpPr>
            <p:cNvPr id="11" name="TextBox 10">
              <a:extLst>
                <a:ext uri="{FF2B5EF4-FFF2-40B4-BE49-F238E27FC236}">
                  <a16:creationId xmlns:a16="http://schemas.microsoft.com/office/drawing/2014/main" id="{1FC110A6-5643-49F3-AF58-4AD24312A49E}"/>
                </a:ext>
              </a:extLst>
            </p:cNvPr>
            <p:cNvSpPr txBox="1"/>
            <p:nvPr/>
          </p:nvSpPr>
          <p:spPr>
            <a:xfrm>
              <a:off x="5764344" y="6139207"/>
              <a:ext cx="1760007" cy="276999"/>
            </a:xfrm>
            <a:prstGeom prst="rect">
              <a:avLst/>
            </a:prstGeom>
            <a:noFill/>
          </p:spPr>
          <p:txBody>
            <a:bodyPr wrap="square" rtlCol="0">
              <a:spAutoFit/>
            </a:bodyPr>
            <a:lstStyle/>
            <a:p>
              <a:r>
                <a:rPr lang="en-US" sz="1200" dirty="0"/>
                <a:t>AC student total: ≤ 1,602</a:t>
              </a:r>
            </a:p>
          </p:txBody>
        </p:sp>
      </p:grpSp>
    </p:spTree>
    <p:extLst>
      <p:ext uri="{BB962C8B-B14F-4D97-AF65-F5344CB8AC3E}">
        <p14:creationId xmlns:p14="http://schemas.microsoft.com/office/powerpoint/2010/main" val="26090403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83C2E-5EAD-4C46-91FD-3989071238A4}"/>
              </a:ext>
            </a:extLst>
          </p:cNvPr>
          <p:cNvSpPr>
            <a:spLocks noGrp="1"/>
          </p:cNvSpPr>
          <p:nvPr>
            <p:ph type="title"/>
          </p:nvPr>
        </p:nvSpPr>
        <p:spPr/>
        <p:txBody>
          <a:bodyPr>
            <a:normAutofit/>
          </a:bodyPr>
          <a:lstStyle/>
          <a:p>
            <a:r>
              <a:rPr lang="en-US" sz="2800" b="1" dirty="0"/>
              <a:t>Percentage of high school students that played videos, computer games or used a computer for 3 or more hours on an average school day</a:t>
            </a:r>
          </a:p>
        </p:txBody>
      </p:sp>
      <p:graphicFrame>
        <p:nvGraphicFramePr>
          <p:cNvPr id="4" name="Chart 3">
            <a:extLst>
              <a:ext uri="{FF2B5EF4-FFF2-40B4-BE49-F238E27FC236}">
                <a16:creationId xmlns:a16="http://schemas.microsoft.com/office/drawing/2014/main" id="{FCA045CE-9717-4848-A746-9A09CA4B5440}"/>
              </a:ext>
            </a:extLst>
          </p:cNvPr>
          <p:cNvGraphicFramePr>
            <a:graphicFrameLocks/>
          </p:cNvGraphicFramePr>
          <p:nvPr>
            <p:extLst>
              <p:ext uri="{D42A27DB-BD31-4B8C-83A1-F6EECF244321}">
                <p14:modId xmlns:p14="http://schemas.microsoft.com/office/powerpoint/2010/main" val="2159690135"/>
              </p:ext>
            </p:extLst>
          </p:nvPr>
        </p:nvGraphicFramePr>
        <p:xfrm>
          <a:off x="958362" y="1556238"/>
          <a:ext cx="8695592" cy="4730262"/>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BA9CD5A4-9DCE-47E2-912B-3E8062E22E4D}"/>
              </a:ext>
            </a:extLst>
          </p:cNvPr>
          <p:cNvCxnSpPr>
            <a:cxnSpLocks/>
          </p:cNvCxnSpPr>
          <p:nvPr/>
        </p:nvCxnSpPr>
        <p:spPr>
          <a:xfrm flipV="1">
            <a:off x="6638192" y="2259679"/>
            <a:ext cx="2453054" cy="1327583"/>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66363D9A-0F2B-4DC0-9395-397633A4C9CC}"/>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430C1B3-0C4B-4531-8952-E5C4172D761E}"/>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684 Students</a:t>
            </a:r>
          </a:p>
        </p:txBody>
      </p:sp>
      <p:grpSp>
        <p:nvGrpSpPr>
          <p:cNvPr id="8" name="Group 7">
            <a:extLst>
              <a:ext uri="{FF2B5EF4-FFF2-40B4-BE49-F238E27FC236}">
                <a16:creationId xmlns:a16="http://schemas.microsoft.com/office/drawing/2014/main" id="{70D650A2-793E-4972-BD22-12DD6CE265E0}"/>
              </a:ext>
            </a:extLst>
          </p:cNvPr>
          <p:cNvGrpSpPr/>
          <p:nvPr/>
        </p:nvGrpSpPr>
        <p:grpSpPr>
          <a:xfrm>
            <a:off x="1827336" y="6215875"/>
            <a:ext cx="5663764" cy="277000"/>
            <a:chOff x="1860587" y="6139207"/>
            <a:chExt cx="5663764" cy="277000"/>
          </a:xfrm>
        </p:grpSpPr>
        <p:sp>
          <p:nvSpPr>
            <p:cNvPr id="9" name="TextBox 8">
              <a:extLst>
                <a:ext uri="{FF2B5EF4-FFF2-40B4-BE49-F238E27FC236}">
                  <a16:creationId xmlns:a16="http://schemas.microsoft.com/office/drawing/2014/main" id="{948DE654-E716-4ABE-A5F7-B9412541E25E}"/>
                </a:ext>
              </a:extLst>
            </p:cNvPr>
            <p:cNvSpPr txBox="1"/>
            <p:nvPr/>
          </p:nvSpPr>
          <p:spPr>
            <a:xfrm>
              <a:off x="1860587" y="6139208"/>
              <a:ext cx="1760007" cy="276999"/>
            </a:xfrm>
            <a:prstGeom prst="rect">
              <a:avLst/>
            </a:prstGeom>
            <a:noFill/>
          </p:spPr>
          <p:txBody>
            <a:bodyPr wrap="square" rtlCol="0">
              <a:spAutoFit/>
            </a:bodyPr>
            <a:lstStyle/>
            <a:p>
              <a:r>
                <a:rPr lang="en-US" sz="1200" dirty="0"/>
                <a:t>AC student total: ≤ 1,776</a:t>
              </a:r>
            </a:p>
          </p:txBody>
        </p:sp>
        <p:sp>
          <p:nvSpPr>
            <p:cNvPr id="10" name="TextBox 9">
              <a:extLst>
                <a:ext uri="{FF2B5EF4-FFF2-40B4-BE49-F238E27FC236}">
                  <a16:creationId xmlns:a16="http://schemas.microsoft.com/office/drawing/2014/main" id="{CCD8E147-EE33-46EE-8D6E-FFB0B4D31033}"/>
                </a:ext>
              </a:extLst>
            </p:cNvPr>
            <p:cNvSpPr txBox="1"/>
            <p:nvPr/>
          </p:nvSpPr>
          <p:spPr>
            <a:xfrm>
              <a:off x="3787647" y="6139208"/>
              <a:ext cx="1760007" cy="276999"/>
            </a:xfrm>
            <a:prstGeom prst="rect">
              <a:avLst/>
            </a:prstGeom>
            <a:noFill/>
          </p:spPr>
          <p:txBody>
            <a:bodyPr wrap="square" rtlCol="0">
              <a:spAutoFit/>
            </a:bodyPr>
            <a:lstStyle/>
            <a:p>
              <a:r>
                <a:rPr lang="en-US" sz="1200" dirty="0"/>
                <a:t>AC student total: ≤ 1.719</a:t>
              </a:r>
            </a:p>
          </p:txBody>
        </p:sp>
        <p:sp>
          <p:nvSpPr>
            <p:cNvPr id="11" name="TextBox 10">
              <a:extLst>
                <a:ext uri="{FF2B5EF4-FFF2-40B4-BE49-F238E27FC236}">
                  <a16:creationId xmlns:a16="http://schemas.microsoft.com/office/drawing/2014/main" id="{9DD5DE48-D9F1-44D7-AAB3-0C3C09B9FA50}"/>
                </a:ext>
              </a:extLst>
            </p:cNvPr>
            <p:cNvSpPr txBox="1"/>
            <p:nvPr/>
          </p:nvSpPr>
          <p:spPr>
            <a:xfrm>
              <a:off x="5764344" y="6139207"/>
              <a:ext cx="1760007" cy="276999"/>
            </a:xfrm>
            <a:prstGeom prst="rect">
              <a:avLst/>
            </a:prstGeom>
            <a:noFill/>
          </p:spPr>
          <p:txBody>
            <a:bodyPr wrap="square" rtlCol="0">
              <a:spAutoFit/>
            </a:bodyPr>
            <a:lstStyle/>
            <a:p>
              <a:r>
                <a:rPr lang="en-US" sz="1200" dirty="0"/>
                <a:t>AC student total: ≤ 1,602</a:t>
              </a:r>
            </a:p>
          </p:txBody>
        </p:sp>
      </p:grpSp>
    </p:spTree>
    <p:extLst>
      <p:ext uri="{BB962C8B-B14F-4D97-AF65-F5344CB8AC3E}">
        <p14:creationId xmlns:p14="http://schemas.microsoft.com/office/powerpoint/2010/main" val="7575365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03A88-389B-4849-94B4-FEC2D6F25352}"/>
              </a:ext>
            </a:extLst>
          </p:cNvPr>
          <p:cNvSpPr>
            <a:spLocks noGrp="1"/>
          </p:cNvSpPr>
          <p:nvPr>
            <p:ph type="title"/>
          </p:nvPr>
        </p:nvSpPr>
        <p:spPr/>
        <p:txBody>
          <a:bodyPr>
            <a:normAutofit/>
          </a:bodyPr>
          <a:lstStyle/>
          <a:p>
            <a:r>
              <a:rPr lang="en-US" sz="2800" b="1" dirty="0"/>
              <a:t>Percentage of high school students that were in the same room with someone who was smoking cigarettes at least one day during the past 7 days</a:t>
            </a:r>
          </a:p>
        </p:txBody>
      </p:sp>
      <p:graphicFrame>
        <p:nvGraphicFramePr>
          <p:cNvPr id="4" name="Chart 3">
            <a:extLst>
              <a:ext uri="{FF2B5EF4-FFF2-40B4-BE49-F238E27FC236}">
                <a16:creationId xmlns:a16="http://schemas.microsoft.com/office/drawing/2014/main" id="{67F5AD9E-3E81-40A0-8B78-443EFE966E56}"/>
              </a:ext>
            </a:extLst>
          </p:cNvPr>
          <p:cNvGraphicFramePr>
            <a:graphicFrameLocks/>
          </p:cNvGraphicFramePr>
          <p:nvPr>
            <p:extLst>
              <p:ext uri="{D42A27DB-BD31-4B8C-83A1-F6EECF244321}">
                <p14:modId xmlns:p14="http://schemas.microsoft.com/office/powerpoint/2010/main" val="269469574"/>
              </p:ext>
            </p:extLst>
          </p:nvPr>
        </p:nvGraphicFramePr>
        <p:xfrm>
          <a:off x="756139" y="1608993"/>
          <a:ext cx="9091246" cy="4783494"/>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44C56668-8D53-4299-B281-DFB65490821C}"/>
              </a:ext>
            </a:extLst>
          </p:cNvPr>
          <p:cNvCxnSpPr>
            <a:cxnSpLocks/>
          </p:cNvCxnSpPr>
          <p:nvPr/>
        </p:nvCxnSpPr>
        <p:spPr>
          <a:xfrm flipV="1">
            <a:off x="6629400" y="2259679"/>
            <a:ext cx="2461846" cy="1749613"/>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C9EDE043-C221-4BAA-866A-CFE5F2FC7F12}"/>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3F51C03-F37D-41E7-92D7-02DB7772ADD8}"/>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592 Students</a:t>
            </a:r>
          </a:p>
        </p:txBody>
      </p:sp>
      <p:grpSp>
        <p:nvGrpSpPr>
          <p:cNvPr id="8" name="Group 7">
            <a:extLst>
              <a:ext uri="{FF2B5EF4-FFF2-40B4-BE49-F238E27FC236}">
                <a16:creationId xmlns:a16="http://schemas.microsoft.com/office/drawing/2014/main" id="{83D8D5CE-C52E-47A7-A9CC-CF3C6FFAC504}"/>
              </a:ext>
            </a:extLst>
          </p:cNvPr>
          <p:cNvGrpSpPr/>
          <p:nvPr/>
        </p:nvGrpSpPr>
        <p:grpSpPr>
          <a:xfrm>
            <a:off x="1769147" y="6354375"/>
            <a:ext cx="5663764" cy="277000"/>
            <a:chOff x="1860587" y="6139207"/>
            <a:chExt cx="5663764" cy="277000"/>
          </a:xfrm>
        </p:grpSpPr>
        <p:sp>
          <p:nvSpPr>
            <p:cNvPr id="9" name="TextBox 8">
              <a:extLst>
                <a:ext uri="{FF2B5EF4-FFF2-40B4-BE49-F238E27FC236}">
                  <a16:creationId xmlns:a16="http://schemas.microsoft.com/office/drawing/2014/main" id="{8769F316-293E-476C-A2AE-866B69EA3093}"/>
                </a:ext>
              </a:extLst>
            </p:cNvPr>
            <p:cNvSpPr txBox="1"/>
            <p:nvPr/>
          </p:nvSpPr>
          <p:spPr>
            <a:xfrm>
              <a:off x="1860587" y="6139208"/>
              <a:ext cx="1760007" cy="276999"/>
            </a:xfrm>
            <a:prstGeom prst="rect">
              <a:avLst/>
            </a:prstGeom>
            <a:noFill/>
          </p:spPr>
          <p:txBody>
            <a:bodyPr wrap="square" rtlCol="0">
              <a:spAutoFit/>
            </a:bodyPr>
            <a:lstStyle/>
            <a:p>
              <a:r>
                <a:rPr lang="en-US" sz="1200" dirty="0"/>
                <a:t>AC student total: ≤ 1,776</a:t>
              </a:r>
            </a:p>
          </p:txBody>
        </p:sp>
        <p:sp>
          <p:nvSpPr>
            <p:cNvPr id="10" name="TextBox 9">
              <a:extLst>
                <a:ext uri="{FF2B5EF4-FFF2-40B4-BE49-F238E27FC236}">
                  <a16:creationId xmlns:a16="http://schemas.microsoft.com/office/drawing/2014/main" id="{AE738A98-81FD-4568-9055-548DE8959A34}"/>
                </a:ext>
              </a:extLst>
            </p:cNvPr>
            <p:cNvSpPr txBox="1"/>
            <p:nvPr/>
          </p:nvSpPr>
          <p:spPr>
            <a:xfrm>
              <a:off x="3787647" y="6139208"/>
              <a:ext cx="1760007" cy="276999"/>
            </a:xfrm>
            <a:prstGeom prst="rect">
              <a:avLst/>
            </a:prstGeom>
            <a:noFill/>
          </p:spPr>
          <p:txBody>
            <a:bodyPr wrap="square" rtlCol="0">
              <a:spAutoFit/>
            </a:bodyPr>
            <a:lstStyle/>
            <a:p>
              <a:r>
                <a:rPr lang="en-US" sz="1200" dirty="0"/>
                <a:t>AC student total: ≤ 1.719</a:t>
              </a:r>
            </a:p>
          </p:txBody>
        </p:sp>
        <p:sp>
          <p:nvSpPr>
            <p:cNvPr id="11" name="TextBox 10">
              <a:extLst>
                <a:ext uri="{FF2B5EF4-FFF2-40B4-BE49-F238E27FC236}">
                  <a16:creationId xmlns:a16="http://schemas.microsoft.com/office/drawing/2014/main" id="{A84AA505-88D2-45AD-A731-EEB8AA1144DF}"/>
                </a:ext>
              </a:extLst>
            </p:cNvPr>
            <p:cNvSpPr txBox="1"/>
            <p:nvPr/>
          </p:nvSpPr>
          <p:spPr>
            <a:xfrm>
              <a:off x="5764344" y="6139207"/>
              <a:ext cx="1760007" cy="276999"/>
            </a:xfrm>
            <a:prstGeom prst="rect">
              <a:avLst/>
            </a:prstGeom>
            <a:noFill/>
          </p:spPr>
          <p:txBody>
            <a:bodyPr wrap="square" rtlCol="0">
              <a:spAutoFit/>
            </a:bodyPr>
            <a:lstStyle/>
            <a:p>
              <a:r>
                <a:rPr lang="en-US" sz="1200" dirty="0"/>
                <a:t>AC student total: ≤ 1,602</a:t>
              </a:r>
            </a:p>
          </p:txBody>
        </p:sp>
      </p:grpSp>
    </p:spTree>
    <p:extLst>
      <p:ext uri="{BB962C8B-B14F-4D97-AF65-F5344CB8AC3E}">
        <p14:creationId xmlns:p14="http://schemas.microsoft.com/office/powerpoint/2010/main" val="3393434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0085A-6072-4B78-83DE-B0E38F125982}"/>
              </a:ext>
            </a:extLst>
          </p:cNvPr>
          <p:cNvSpPr>
            <a:spLocks noGrp="1"/>
          </p:cNvSpPr>
          <p:nvPr>
            <p:ph type="title"/>
          </p:nvPr>
        </p:nvSpPr>
        <p:spPr/>
        <p:txBody>
          <a:bodyPr>
            <a:normAutofit/>
          </a:bodyPr>
          <a:lstStyle/>
          <a:p>
            <a:r>
              <a:rPr lang="en-US" sz="3100" b="1" dirty="0"/>
              <a:t>Percentage of middle students that have ever been bullied on school property?*</a:t>
            </a:r>
            <a:endParaRPr lang="en-US" dirty="0"/>
          </a:p>
        </p:txBody>
      </p:sp>
      <p:sp>
        <p:nvSpPr>
          <p:cNvPr id="4" name="Rectangle 3">
            <a:extLst>
              <a:ext uri="{FF2B5EF4-FFF2-40B4-BE49-F238E27FC236}">
                <a16:creationId xmlns:a16="http://schemas.microsoft.com/office/drawing/2014/main" id="{8ABC18B8-9C3A-4AE7-91A8-58E2F1ABEFEB}"/>
              </a:ext>
            </a:extLst>
          </p:cNvPr>
          <p:cNvSpPr/>
          <p:nvPr/>
        </p:nvSpPr>
        <p:spPr>
          <a:xfrm>
            <a:off x="9079574" y="5960798"/>
            <a:ext cx="2782688" cy="523220"/>
          </a:xfrm>
          <a:prstGeom prst="rect">
            <a:avLst/>
          </a:prstGeom>
        </p:spPr>
        <p:txBody>
          <a:bodyPr wrap="square">
            <a:spAutoFit/>
          </a:bodyPr>
          <a:lstStyle/>
          <a:p>
            <a:r>
              <a:rPr lang="en-US" sz="1400" b="1" dirty="0"/>
              <a:t>*2016 Survey includes “</a:t>
            </a:r>
            <a:r>
              <a:rPr lang="en-US" sz="1400" b="1" i="1" dirty="0"/>
              <a:t>During the last 12 months</a:t>
            </a:r>
            <a:r>
              <a:rPr lang="en-US" sz="1400" b="1" dirty="0"/>
              <a:t>” in their question</a:t>
            </a:r>
          </a:p>
        </p:txBody>
      </p:sp>
      <p:graphicFrame>
        <p:nvGraphicFramePr>
          <p:cNvPr id="5" name="Chart 4">
            <a:extLst>
              <a:ext uri="{FF2B5EF4-FFF2-40B4-BE49-F238E27FC236}">
                <a16:creationId xmlns:a16="http://schemas.microsoft.com/office/drawing/2014/main" id="{04C924C6-3A7A-4754-9465-2B6A09E15813}"/>
              </a:ext>
            </a:extLst>
          </p:cNvPr>
          <p:cNvGraphicFramePr>
            <a:graphicFrameLocks/>
          </p:cNvGraphicFramePr>
          <p:nvPr>
            <p:extLst>
              <p:ext uri="{D42A27DB-BD31-4B8C-83A1-F6EECF244321}">
                <p14:modId xmlns:p14="http://schemas.microsoft.com/office/powerpoint/2010/main" val="2376908659"/>
              </p:ext>
            </p:extLst>
          </p:nvPr>
        </p:nvGraphicFramePr>
        <p:xfrm>
          <a:off x="1037492" y="1322966"/>
          <a:ext cx="8635805" cy="4954465"/>
        </p:xfrm>
        <a:graphic>
          <a:graphicData uri="http://schemas.openxmlformats.org/drawingml/2006/chart">
            <c:chart xmlns:c="http://schemas.openxmlformats.org/drawingml/2006/chart" xmlns:r="http://schemas.openxmlformats.org/officeDocument/2006/relationships" r:id="rId2"/>
          </a:graphicData>
        </a:graphic>
      </p:graphicFrame>
      <p:cxnSp>
        <p:nvCxnSpPr>
          <p:cNvPr id="9" name="Straight Connector 8">
            <a:extLst>
              <a:ext uri="{FF2B5EF4-FFF2-40B4-BE49-F238E27FC236}">
                <a16:creationId xmlns:a16="http://schemas.microsoft.com/office/drawing/2014/main" id="{99545C69-7767-412F-80A7-34FDE0F77650}"/>
              </a:ext>
            </a:extLst>
          </p:cNvPr>
          <p:cNvCxnSpPr>
            <a:cxnSpLocks/>
          </p:cNvCxnSpPr>
          <p:nvPr/>
        </p:nvCxnSpPr>
        <p:spPr>
          <a:xfrm flipV="1">
            <a:off x="6642587" y="2259678"/>
            <a:ext cx="2505808" cy="1573767"/>
          </a:xfrm>
          <a:prstGeom prst="line">
            <a:avLst/>
          </a:prstGeom>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83D2C8C5-0BF3-4F9F-97A6-5FF000865075}"/>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6B284BB9-2E20-45FE-8C80-1BB9B8907F07}"/>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274 Students</a:t>
            </a:r>
          </a:p>
        </p:txBody>
      </p:sp>
      <p:sp>
        <p:nvSpPr>
          <p:cNvPr id="8" name="TextBox 7">
            <a:extLst>
              <a:ext uri="{FF2B5EF4-FFF2-40B4-BE49-F238E27FC236}">
                <a16:creationId xmlns:a16="http://schemas.microsoft.com/office/drawing/2014/main" id="{EFD12F3E-16E8-400F-A092-BD09BF4387B5}"/>
              </a:ext>
            </a:extLst>
          </p:cNvPr>
          <p:cNvSpPr txBox="1"/>
          <p:nvPr/>
        </p:nvSpPr>
        <p:spPr>
          <a:xfrm>
            <a:off x="2029797" y="6215876"/>
            <a:ext cx="1620982" cy="276999"/>
          </a:xfrm>
          <a:prstGeom prst="rect">
            <a:avLst/>
          </a:prstGeom>
          <a:noFill/>
        </p:spPr>
        <p:txBody>
          <a:bodyPr wrap="square" rtlCol="0">
            <a:spAutoFit/>
          </a:bodyPr>
          <a:lstStyle/>
          <a:p>
            <a:r>
              <a:rPr lang="en-US" sz="1200" dirty="0"/>
              <a:t>AC student total: ≤ 973</a:t>
            </a:r>
          </a:p>
        </p:txBody>
      </p:sp>
      <p:sp>
        <p:nvSpPr>
          <p:cNvPr id="12" name="TextBox 11">
            <a:extLst>
              <a:ext uri="{FF2B5EF4-FFF2-40B4-BE49-F238E27FC236}">
                <a16:creationId xmlns:a16="http://schemas.microsoft.com/office/drawing/2014/main" id="{E30F586A-8310-4B22-BC3C-088DA4373E6A}"/>
              </a:ext>
            </a:extLst>
          </p:cNvPr>
          <p:cNvSpPr txBox="1"/>
          <p:nvPr/>
        </p:nvSpPr>
        <p:spPr>
          <a:xfrm>
            <a:off x="3817832" y="6215876"/>
            <a:ext cx="1760007" cy="276999"/>
          </a:xfrm>
          <a:prstGeom prst="rect">
            <a:avLst/>
          </a:prstGeom>
          <a:noFill/>
        </p:spPr>
        <p:txBody>
          <a:bodyPr wrap="square" rtlCol="0">
            <a:spAutoFit/>
          </a:bodyPr>
          <a:lstStyle/>
          <a:p>
            <a:r>
              <a:rPr lang="en-US" sz="1200" dirty="0"/>
              <a:t>AC student total: ≤ 982</a:t>
            </a:r>
          </a:p>
        </p:txBody>
      </p:sp>
      <p:sp>
        <p:nvSpPr>
          <p:cNvPr id="13" name="TextBox 12">
            <a:extLst>
              <a:ext uri="{FF2B5EF4-FFF2-40B4-BE49-F238E27FC236}">
                <a16:creationId xmlns:a16="http://schemas.microsoft.com/office/drawing/2014/main" id="{367F1CBC-BF9A-4AEC-8056-FF651AEFD27F}"/>
              </a:ext>
            </a:extLst>
          </p:cNvPr>
          <p:cNvSpPr txBox="1"/>
          <p:nvPr/>
        </p:nvSpPr>
        <p:spPr>
          <a:xfrm>
            <a:off x="5626436" y="6215876"/>
            <a:ext cx="1620982" cy="276999"/>
          </a:xfrm>
          <a:prstGeom prst="rect">
            <a:avLst/>
          </a:prstGeom>
          <a:noFill/>
        </p:spPr>
        <p:txBody>
          <a:bodyPr wrap="square" rtlCol="0">
            <a:spAutoFit/>
          </a:bodyPr>
          <a:lstStyle/>
          <a:p>
            <a:r>
              <a:rPr lang="en-US" sz="1200" dirty="0"/>
              <a:t>AC student total: ≤ 752</a:t>
            </a:r>
          </a:p>
        </p:txBody>
      </p:sp>
    </p:spTree>
    <p:extLst>
      <p:ext uri="{BB962C8B-B14F-4D97-AF65-F5344CB8AC3E}">
        <p14:creationId xmlns:p14="http://schemas.microsoft.com/office/powerpoint/2010/main" val="1529770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30415-0190-46D7-9629-28EC62AF304E}"/>
              </a:ext>
            </a:extLst>
          </p:cNvPr>
          <p:cNvSpPr>
            <a:spLocks noGrp="1"/>
          </p:cNvSpPr>
          <p:nvPr>
            <p:ph type="title"/>
          </p:nvPr>
        </p:nvSpPr>
        <p:spPr/>
        <p:txBody>
          <a:bodyPr>
            <a:normAutofit/>
          </a:bodyPr>
          <a:lstStyle/>
          <a:p>
            <a:r>
              <a:rPr lang="en-US" sz="2800" b="1" dirty="0"/>
              <a:t>Percentage of middle school students that have ever seriously thought about killing themselves</a:t>
            </a:r>
          </a:p>
        </p:txBody>
      </p:sp>
      <p:graphicFrame>
        <p:nvGraphicFramePr>
          <p:cNvPr id="4" name="Chart 3">
            <a:extLst>
              <a:ext uri="{FF2B5EF4-FFF2-40B4-BE49-F238E27FC236}">
                <a16:creationId xmlns:a16="http://schemas.microsoft.com/office/drawing/2014/main" id="{C125D43E-207A-443D-82DA-F9D9F3FE1499}"/>
              </a:ext>
            </a:extLst>
          </p:cNvPr>
          <p:cNvGraphicFramePr>
            <a:graphicFrameLocks/>
          </p:cNvGraphicFramePr>
          <p:nvPr>
            <p:extLst>
              <p:ext uri="{D42A27DB-BD31-4B8C-83A1-F6EECF244321}">
                <p14:modId xmlns:p14="http://schemas.microsoft.com/office/powerpoint/2010/main" val="3205971948"/>
              </p:ext>
            </p:extLst>
          </p:nvPr>
        </p:nvGraphicFramePr>
        <p:xfrm>
          <a:off x="936087" y="1529861"/>
          <a:ext cx="7741921" cy="4675676"/>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DE760A53-4643-48D2-836B-428FD777FD55}"/>
              </a:ext>
            </a:extLst>
          </p:cNvPr>
          <p:cNvCxnSpPr>
            <a:cxnSpLocks/>
          </p:cNvCxnSpPr>
          <p:nvPr/>
        </p:nvCxnSpPr>
        <p:spPr>
          <a:xfrm flipV="1">
            <a:off x="5873261" y="2242039"/>
            <a:ext cx="3191608" cy="2110098"/>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8F26AF31-AB41-4291-95EC-301E070852D8}"/>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AE7E2B5-EA60-424C-8F45-7D4583137651}"/>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165 Students</a:t>
            </a:r>
          </a:p>
        </p:txBody>
      </p:sp>
      <p:sp>
        <p:nvSpPr>
          <p:cNvPr id="3" name="TextBox 2">
            <a:extLst>
              <a:ext uri="{FF2B5EF4-FFF2-40B4-BE49-F238E27FC236}">
                <a16:creationId xmlns:a16="http://schemas.microsoft.com/office/drawing/2014/main" id="{D6F5ED94-DBDA-4721-99E8-3E2DF8B5C3A7}"/>
              </a:ext>
            </a:extLst>
          </p:cNvPr>
          <p:cNvSpPr txBox="1"/>
          <p:nvPr/>
        </p:nvSpPr>
        <p:spPr>
          <a:xfrm>
            <a:off x="1572597" y="6132215"/>
            <a:ext cx="1620982" cy="276999"/>
          </a:xfrm>
          <a:prstGeom prst="rect">
            <a:avLst/>
          </a:prstGeom>
          <a:noFill/>
        </p:spPr>
        <p:txBody>
          <a:bodyPr wrap="square" rtlCol="0">
            <a:spAutoFit/>
          </a:bodyPr>
          <a:lstStyle/>
          <a:p>
            <a:r>
              <a:rPr lang="en-US" sz="1200" dirty="0"/>
              <a:t>AC student total: ≤ 973</a:t>
            </a:r>
          </a:p>
        </p:txBody>
      </p:sp>
      <p:sp>
        <p:nvSpPr>
          <p:cNvPr id="8" name="TextBox 7">
            <a:extLst>
              <a:ext uri="{FF2B5EF4-FFF2-40B4-BE49-F238E27FC236}">
                <a16:creationId xmlns:a16="http://schemas.microsoft.com/office/drawing/2014/main" id="{9104E083-6184-4B50-8A75-97A8CA4AB58B}"/>
              </a:ext>
            </a:extLst>
          </p:cNvPr>
          <p:cNvSpPr txBox="1"/>
          <p:nvPr/>
        </p:nvSpPr>
        <p:spPr>
          <a:xfrm>
            <a:off x="3360632" y="6132215"/>
            <a:ext cx="1760007" cy="276999"/>
          </a:xfrm>
          <a:prstGeom prst="rect">
            <a:avLst/>
          </a:prstGeom>
          <a:noFill/>
        </p:spPr>
        <p:txBody>
          <a:bodyPr wrap="square" rtlCol="0">
            <a:spAutoFit/>
          </a:bodyPr>
          <a:lstStyle/>
          <a:p>
            <a:r>
              <a:rPr lang="en-US" sz="1200" dirty="0"/>
              <a:t>AC student total: ≤ 982</a:t>
            </a:r>
          </a:p>
        </p:txBody>
      </p:sp>
      <p:sp>
        <p:nvSpPr>
          <p:cNvPr id="9" name="TextBox 8">
            <a:extLst>
              <a:ext uri="{FF2B5EF4-FFF2-40B4-BE49-F238E27FC236}">
                <a16:creationId xmlns:a16="http://schemas.microsoft.com/office/drawing/2014/main" id="{655DDE43-0E7F-4FCE-955D-D217F5D45457}"/>
              </a:ext>
            </a:extLst>
          </p:cNvPr>
          <p:cNvSpPr txBox="1"/>
          <p:nvPr/>
        </p:nvSpPr>
        <p:spPr>
          <a:xfrm>
            <a:off x="5169236" y="6132215"/>
            <a:ext cx="1620982" cy="276999"/>
          </a:xfrm>
          <a:prstGeom prst="rect">
            <a:avLst/>
          </a:prstGeom>
          <a:noFill/>
        </p:spPr>
        <p:txBody>
          <a:bodyPr wrap="square" rtlCol="0">
            <a:spAutoFit/>
          </a:bodyPr>
          <a:lstStyle/>
          <a:p>
            <a:r>
              <a:rPr lang="en-US" sz="1200" dirty="0"/>
              <a:t>AC student total: ≤ 752</a:t>
            </a:r>
          </a:p>
        </p:txBody>
      </p:sp>
    </p:spTree>
    <p:extLst>
      <p:ext uri="{BB962C8B-B14F-4D97-AF65-F5344CB8AC3E}">
        <p14:creationId xmlns:p14="http://schemas.microsoft.com/office/powerpoint/2010/main" val="2518829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6F8AD0-31D1-40BB-B5E0-276C2250750E}"/>
              </a:ext>
            </a:extLst>
          </p:cNvPr>
          <p:cNvSpPr>
            <a:spLocks noGrp="1"/>
          </p:cNvSpPr>
          <p:nvPr>
            <p:ph type="title"/>
          </p:nvPr>
        </p:nvSpPr>
        <p:spPr/>
        <p:txBody>
          <a:bodyPr>
            <a:normAutofit/>
          </a:bodyPr>
          <a:lstStyle/>
          <a:p>
            <a:r>
              <a:rPr lang="en-US" sz="2800" b="1" dirty="0"/>
              <a:t>Percentage of middle school students that smoked cigarettes at least 1 or more days during the past 30 days</a:t>
            </a:r>
          </a:p>
        </p:txBody>
      </p:sp>
      <p:graphicFrame>
        <p:nvGraphicFramePr>
          <p:cNvPr id="4" name="Chart 3">
            <a:extLst>
              <a:ext uri="{FF2B5EF4-FFF2-40B4-BE49-F238E27FC236}">
                <a16:creationId xmlns:a16="http://schemas.microsoft.com/office/drawing/2014/main" id="{6B383382-461B-4885-B0E7-14B693AADD03}"/>
              </a:ext>
            </a:extLst>
          </p:cNvPr>
          <p:cNvGraphicFramePr>
            <a:graphicFrameLocks/>
          </p:cNvGraphicFramePr>
          <p:nvPr>
            <p:extLst>
              <p:ext uri="{D42A27DB-BD31-4B8C-83A1-F6EECF244321}">
                <p14:modId xmlns:p14="http://schemas.microsoft.com/office/powerpoint/2010/main" val="3945530148"/>
              </p:ext>
            </p:extLst>
          </p:nvPr>
        </p:nvGraphicFramePr>
        <p:xfrm>
          <a:off x="944880" y="1437541"/>
          <a:ext cx="8322212" cy="4572561"/>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BC7409CC-2EED-4EEB-BA2A-68F776E96791}"/>
              </a:ext>
            </a:extLst>
          </p:cNvPr>
          <p:cNvCxnSpPr>
            <a:cxnSpLocks/>
          </p:cNvCxnSpPr>
          <p:nvPr/>
        </p:nvCxnSpPr>
        <p:spPr>
          <a:xfrm flipV="1">
            <a:off x="6392487" y="2259680"/>
            <a:ext cx="2698759" cy="2653142"/>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0DF6F814-BBE2-473B-9F48-1595D7B03C52}"/>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CF635D3A-5243-41A8-8C22-73C0A777CDE1}"/>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18 Students</a:t>
            </a:r>
          </a:p>
        </p:txBody>
      </p:sp>
      <p:sp>
        <p:nvSpPr>
          <p:cNvPr id="8" name="TextBox 7">
            <a:extLst>
              <a:ext uri="{FF2B5EF4-FFF2-40B4-BE49-F238E27FC236}">
                <a16:creationId xmlns:a16="http://schemas.microsoft.com/office/drawing/2014/main" id="{2C090D53-DC7C-4438-989E-FDB0D37F1614}"/>
              </a:ext>
            </a:extLst>
          </p:cNvPr>
          <p:cNvSpPr txBox="1"/>
          <p:nvPr/>
        </p:nvSpPr>
        <p:spPr>
          <a:xfrm>
            <a:off x="1797040" y="6010102"/>
            <a:ext cx="1620982" cy="276999"/>
          </a:xfrm>
          <a:prstGeom prst="rect">
            <a:avLst/>
          </a:prstGeom>
          <a:noFill/>
        </p:spPr>
        <p:txBody>
          <a:bodyPr wrap="square" rtlCol="0">
            <a:spAutoFit/>
          </a:bodyPr>
          <a:lstStyle/>
          <a:p>
            <a:r>
              <a:rPr lang="en-US" sz="1200" dirty="0"/>
              <a:t>AC student total: ≤ 973</a:t>
            </a:r>
          </a:p>
        </p:txBody>
      </p:sp>
      <p:sp>
        <p:nvSpPr>
          <p:cNvPr id="9" name="TextBox 8">
            <a:extLst>
              <a:ext uri="{FF2B5EF4-FFF2-40B4-BE49-F238E27FC236}">
                <a16:creationId xmlns:a16="http://schemas.microsoft.com/office/drawing/2014/main" id="{B07FF1A5-FD4B-46DE-A296-462268ED055D}"/>
              </a:ext>
            </a:extLst>
          </p:cNvPr>
          <p:cNvSpPr txBox="1"/>
          <p:nvPr/>
        </p:nvSpPr>
        <p:spPr>
          <a:xfrm>
            <a:off x="3585075" y="6010102"/>
            <a:ext cx="1760007" cy="276999"/>
          </a:xfrm>
          <a:prstGeom prst="rect">
            <a:avLst/>
          </a:prstGeom>
          <a:noFill/>
        </p:spPr>
        <p:txBody>
          <a:bodyPr wrap="square" rtlCol="0">
            <a:spAutoFit/>
          </a:bodyPr>
          <a:lstStyle/>
          <a:p>
            <a:r>
              <a:rPr lang="en-US" sz="1200" dirty="0"/>
              <a:t>AC student total: ≤ 982</a:t>
            </a:r>
          </a:p>
        </p:txBody>
      </p:sp>
      <p:sp>
        <p:nvSpPr>
          <p:cNvPr id="10" name="TextBox 9">
            <a:extLst>
              <a:ext uri="{FF2B5EF4-FFF2-40B4-BE49-F238E27FC236}">
                <a16:creationId xmlns:a16="http://schemas.microsoft.com/office/drawing/2014/main" id="{9645BA0D-8628-484C-B3E4-F6A6F09E1F7D}"/>
              </a:ext>
            </a:extLst>
          </p:cNvPr>
          <p:cNvSpPr txBox="1"/>
          <p:nvPr/>
        </p:nvSpPr>
        <p:spPr>
          <a:xfrm>
            <a:off x="5393679" y="6010102"/>
            <a:ext cx="1620982" cy="276999"/>
          </a:xfrm>
          <a:prstGeom prst="rect">
            <a:avLst/>
          </a:prstGeom>
          <a:noFill/>
        </p:spPr>
        <p:txBody>
          <a:bodyPr wrap="square" rtlCol="0">
            <a:spAutoFit/>
          </a:bodyPr>
          <a:lstStyle/>
          <a:p>
            <a:r>
              <a:rPr lang="en-US" sz="1200" dirty="0"/>
              <a:t>AC student total: ≤ 752</a:t>
            </a:r>
          </a:p>
        </p:txBody>
      </p:sp>
    </p:spTree>
    <p:extLst>
      <p:ext uri="{BB962C8B-B14F-4D97-AF65-F5344CB8AC3E}">
        <p14:creationId xmlns:p14="http://schemas.microsoft.com/office/powerpoint/2010/main" val="35743654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FF0FC-B155-41AA-ACD9-3DC5AC0FA1C8}"/>
              </a:ext>
            </a:extLst>
          </p:cNvPr>
          <p:cNvSpPr>
            <a:spLocks noGrp="1"/>
          </p:cNvSpPr>
          <p:nvPr>
            <p:ph type="title"/>
          </p:nvPr>
        </p:nvSpPr>
        <p:spPr/>
        <p:txBody>
          <a:bodyPr>
            <a:normAutofit/>
          </a:bodyPr>
          <a:lstStyle/>
          <a:p>
            <a:r>
              <a:rPr lang="en-US" sz="2800" b="1" dirty="0"/>
              <a:t>Percentage of middle school students that smoked a cigar, cigarillo, or little cigar on 1 or more days during the past 30 days</a:t>
            </a:r>
          </a:p>
        </p:txBody>
      </p:sp>
      <p:graphicFrame>
        <p:nvGraphicFramePr>
          <p:cNvPr id="4" name="Chart 3">
            <a:extLst>
              <a:ext uri="{FF2B5EF4-FFF2-40B4-BE49-F238E27FC236}">
                <a16:creationId xmlns:a16="http://schemas.microsoft.com/office/drawing/2014/main" id="{44A755CD-0D67-4F1D-BE24-23F5E3FB2C2A}"/>
              </a:ext>
            </a:extLst>
          </p:cNvPr>
          <p:cNvGraphicFramePr>
            <a:graphicFrameLocks/>
          </p:cNvGraphicFramePr>
          <p:nvPr>
            <p:extLst>
              <p:ext uri="{D42A27DB-BD31-4B8C-83A1-F6EECF244321}">
                <p14:modId xmlns:p14="http://schemas.microsoft.com/office/powerpoint/2010/main" val="2275680604"/>
              </p:ext>
            </p:extLst>
          </p:nvPr>
        </p:nvGraphicFramePr>
        <p:xfrm>
          <a:off x="1018095" y="1474704"/>
          <a:ext cx="8355448" cy="4552023"/>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835EB523-DC3D-4296-A070-863ADD5F43DB}"/>
              </a:ext>
            </a:extLst>
          </p:cNvPr>
          <p:cNvCxnSpPr>
            <a:cxnSpLocks/>
          </p:cNvCxnSpPr>
          <p:nvPr/>
        </p:nvCxnSpPr>
        <p:spPr>
          <a:xfrm flipV="1">
            <a:off x="6558742" y="2259681"/>
            <a:ext cx="2532504" cy="2561701"/>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3CDE4387-AAC5-4D8D-ACE4-41C20747A9E9}"/>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BCDCB52-4B67-4947-8620-49BE1515B749}"/>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35 Students</a:t>
            </a:r>
          </a:p>
        </p:txBody>
      </p:sp>
      <p:sp>
        <p:nvSpPr>
          <p:cNvPr id="8" name="TextBox 7">
            <a:extLst>
              <a:ext uri="{FF2B5EF4-FFF2-40B4-BE49-F238E27FC236}">
                <a16:creationId xmlns:a16="http://schemas.microsoft.com/office/drawing/2014/main" id="{3A4475D9-2335-4491-B34D-689B0DDFE36A}"/>
              </a:ext>
            </a:extLst>
          </p:cNvPr>
          <p:cNvSpPr txBox="1"/>
          <p:nvPr/>
        </p:nvSpPr>
        <p:spPr>
          <a:xfrm>
            <a:off x="1971608" y="5965961"/>
            <a:ext cx="1620982" cy="276999"/>
          </a:xfrm>
          <a:prstGeom prst="rect">
            <a:avLst/>
          </a:prstGeom>
          <a:noFill/>
        </p:spPr>
        <p:txBody>
          <a:bodyPr wrap="square" rtlCol="0">
            <a:spAutoFit/>
          </a:bodyPr>
          <a:lstStyle/>
          <a:p>
            <a:r>
              <a:rPr lang="en-US" sz="1200" dirty="0"/>
              <a:t>AC student total: ≤ 973</a:t>
            </a:r>
          </a:p>
        </p:txBody>
      </p:sp>
      <p:sp>
        <p:nvSpPr>
          <p:cNvPr id="9" name="TextBox 8">
            <a:extLst>
              <a:ext uri="{FF2B5EF4-FFF2-40B4-BE49-F238E27FC236}">
                <a16:creationId xmlns:a16="http://schemas.microsoft.com/office/drawing/2014/main" id="{8C408600-9BD2-47CA-9414-ADCD1A5D90A9}"/>
              </a:ext>
            </a:extLst>
          </p:cNvPr>
          <p:cNvSpPr txBox="1"/>
          <p:nvPr/>
        </p:nvSpPr>
        <p:spPr>
          <a:xfrm>
            <a:off x="3759643" y="5965961"/>
            <a:ext cx="1760007" cy="276999"/>
          </a:xfrm>
          <a:prstGeom prst="rect">
            <a:avLst/>
          </a:prstGeom>
          <a:noFill/>
        </p:spPr>
        <p:txBody>
          <a:bodyPr wrap="square" rtlCol="0">
            <a:spAutoFit/>
          </a:bodyPr>
          <a:lstStyle/>
          <a:p>
            <a:r>
              <a:rPr lang="en-US" sz="1200" dirty="0"/>
              <a:t>AC student total: ≤ 982</a:t>
            </a:r>
          </a:p>
        </p:txBody>
      </p:sp>
      <p:sp>
        <p:nvSpPr>
          <p:cNvPr id="10" name="TextBox 9">
            <a:extLst>
              <a:ext uri="{FF2B5EF4-FFF2-40B4-BE49-F238E27FC236}">
                <a16:creationId xmlns:a16="http://schemas.microsoft.com/office/drawing/2014/main" id="{212D81C9-0AC3-4373-AFA9-E33D2B6713BA}"/>
              </a:ext>
            </a:extLst>
          </p:cNvPr>
          <p:cNvSpPr txBox="1"/>
          <p:nvPr/>
        </p:nvSpPr>
        <p:spPr>
          <a:xfrm>
            <a:off x="5568247" y="5965961"/>
            <a:ext cx="1620982" cy="276999"/>
          </a:xfrm>
          <a:prstGeom prst="rect">
            <a:avLst/>
          </a:prstGeom>
          <a:noFill/>
        </p:spPr>
        <p:txBody>
          <a:bodyPr wrap="square" rtlCol="0">
            <a:spAutoFit/>
          </a:bodyPr>
          <a:lstStyle/>
          <a:p>
            <a:r>
              <a:rPr lang="en-US" sz="1200" dirty="0"/>
              <a:t>AC student total: ≤ 752</a:t>
            </a:r>
          </a:p>
        </p:txBody>
      </p:sp>
    </p:spTree>
    <p:extLst>
      <p:ext uri="{BB962C8B-B14F-4D97-AF65-F5344CB8AC3E}">
        <p14:creationId xmlns:p14="http://schemas.microsoft.com/office/powerpoint/2010/main" val="857076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C7240-1E18-4D75-B5E4-7FCD64EE43ED}"/>
              </a:ext>
            </a:extLst>
          </p:cNvPr>
          <p:cNvSpPr>
            <a:spLocks noGrp="1"/>
          </p:cNvSpPr>
          <p:nvPr>
            <p:ph type="title"/>
          </p:nvPr>
        </p:nvSpPr>
        <p:spPr/>
        <p:txBody>
          <a:bodyPr>
            <a:normAutofit/>
          </a:bodyPr>
          <a:lstStyle/>
          <a:p>
            <a:r>
              <a:rPr lang="en-US" sz="2800" b="1" dirty="0"/>
              <a:t>Percentage of middle school students that have ever used an electronic vapor product</a:t>
            </a:r>
          </a:p>
        </p:txBody>
      </p:sp>
      <p:graphicFrame>
        <p:nvGraphicFramePr>
          <p:cNvPr id="4" name="Chart 3">
            <a:extLst>
              <a:ext uri="{FF2B5EF4-FFF2-40B4-BE49-F238E27FC236}">
                <a16:creationId xmlns:a16="http://schemas.microsoft.com/office/drawing/2014/main" id="{8D382350-717F-412D-846F-17DAC6A43213}"/>
              </a:ext>
            </a:extLst>
          </p:cNvPr>
          <p:cNvGraphicFramePr>
            <a:graphicFrameLocks/>
          </p:cNvGraphicFramePr>
          <p:nvPr>
            <p:extLst>
              <p:ext uri="{D42A27DB-BD31-4B8C-83A1-F6EECF244321}">
                <p14:modId xmlns:p14="http://schemas.microsoft.com/office/powerpoint/2010/main" val="2818514447"/>
              </p:ext>
            </p:extLst>
          </p:nvPr>
        </p:nvGraphicFramePr>
        <p:xfrm>
          <a:off x="958361" y="1406525"/>
          <a:ext cx="8556674" cy="479477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1BD710F0-5395-4C1B-8354-2F698477369F}"/>
              </a:ext>
            </a:extLst>
          </p:cNvPr>
          <p:cNvCxnSpPr>
            <a:cxnSpLocks/>
          </p:cNvCxnSpPr>
          <p:nvPr/>
        </p:nvCxnSpPr>
        <p:spPr>
          <a:xfrm flipV="1">
            <a:off x="6251331" y="2259679"/>
            <a:ext cx="2839915" cy="2092513"/>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1FD911A0-9388-46AC-8B3B-4811784F1CEB}"/>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36C7CBD-0533-4D57-BF50-C14D1B283041}"/>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185 Students</a:t>
            </a:r>
          </a:p>
        </p:txBody>
      </p:sp>
      <p:sp>
        <p:nvSpPr>
          <p:cNvPr id="9" name="TextBox 8">
            <a:extLst>
              <a:ext uri="{FF2B5EF4-FFF2-40B4-BE49-F238E27FC236}">
                <a16:creationId xmlns:a16="http://schemas.microsoft.com/office/drawing/2014/main" id="{BA26F6CF-9D81-4F64-8B4B-6FBD1DB89AF7}"/>
              </a:ext>
            </a:extLst>
          </p:cNvPr>
          <p:cNvSpPr txBox="1"/>
          <p:nvPr/>
        </p:nvSpPr>
        <p:spPr>
          <a:xfrm>
            <a:off x="2321542" y="6121325"/>
            <a:ext cx="1760007" cy="276999"/>
          </a:xfrm>
          <a:prstGeom prst="rect">
            <a:avLst/>
          </a:prstGeom>
          <a:noFill/>
        </p:spPr>
        <p:txBody>
          <a:bodyPr wrap="square" rtlCol="0">
            <a:spAutoFit/>
          </a:bodyPr>
          <a:lstStyle/>
          <a:p>
            <a:r>
              <a:rPr lang="en-US" sz="1200" dirty="0"/>
              <a:t>AC student total: ≤ 982</a:t>
            </a:r>
          </a:p>
        </p:txBody>
      </p:sp>
      <p:sp>
        <p:nvSpPr>
          <p:cNvPr id="10" name="TextBox 9">
            <a:extLst>
              <a:ext uri="{FF2B5EF4-FFF2-40B4-BE49-F238E27FC236}">
                <a16:creationId xmlns:a16="http://schemas.microsoft.com/office/drawing/2014/main" id="{61632880-7338-4AD4-934C-F32BE556D347}"/>
              </a:ext>
            </a:extLst>
          </p:cNvPr>
          <p:cNvSpPr txBox="1"/>
          <p:nvPr/>
        </p:nvSpPr>
        <p:spPr>
          <a:xfrm>
            <a:off x="5019607" y="6121324"/>
            <a:ext cx="1620982" cy="276999"/>
          </a:xfrm>
          <a:prstGeom prst="rect">
            <a:avLst/>
          </a:prstGeom>
          <a:noFill/>
        </p:spPr>
        <p:txBody>
          <a:bodyPr wrap="square" rtlCol="0">
            <a:spAutoFit/>
          </a:bodyPr>
          <a:lstStyle/>
          <a:p>
            <a:r>
              <a:rPr lang="en-US" sz="1200" dirty="0"/>
              <a:t>AC student total: ≤ 752</a:t>
            </a:r>
          </a:p>
        </p:txBody>
      </p:sp>
    </p:spTree>
    <p:extLst>
      <p:ext uri="{BB962C8B-B14F-4D97-AF65-F5344CB8AC3E}">
        <p14:creationId xmlns:p14="http://schemas.microsoft.com/office/powerpoint/2010/main" val="10716156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D5A27-3274-4BC7-BE5C-937416F7FB60}"/>
              </a:ext>
            </a:extLst>
          </p:cNvPr>
          <p:cNvSpPr>
            <a:spLocks noGrp="1"/>
          </p:cNvSpPr>
          <p:nvPr>
            <p:ph type="title"/>
          </p:nvPr>
        </p:nvSpPr>
        <p:spPr/>
        <p:txBody>
          <a:bodyPr>
            <a:normAutofit/>
          </a:bodyPr>
          <a:lstStyle/>
          <a:p>
            <a:r>
              <a:rPr lang="en-US" sz="2800" b="1" dirty="0"/>
              <a:t>Percentage of middle school students that have ever had a drink of alcohol, other than a few sips</a:t>
            </a:r>
          </a:p>
        </p:txBody>
      </p:sp>
      <p:graphicFrame>
        <p:nvGraphicFramePr>
          <p:cNvPr id="4" name="Chart 3">
            <a:extLst>
              <a:ext uri="{FF2B5EF4-FFF2-40B4-BE49-F238E27FC236}">
                <a16:creationId xmlns:a16="http://schemas.microsoft.com/office/drawing/2014/main" id="{37D0CDE9-CA79-4EBA-B935-4937EC45DD39}"/>
              </a:ext>
            </a:extLst>
          </p:cNvPr>
          <p:cNvGraphicFramePr>
            <a:graphicFrameLocks/>
          </p:cNvGraphicFramePr>
          <p:nvPr>
            <p:extLst>
              <p:ext uri="{D42A27DB-BD31-4B8C-83A1-F6EECF244321}">
                <p14:modId xmlns:p14="http://schemas.microsoft.com/office/powerpoint/2010/main" val="3853592008"/>
              </p:ext>
            </p:extLst>
          </p:nvPr>
        </p:nvGraphicFramePr>
        <p:xfrm>
          <a:off x="1205345" y="1587491"/>
          <a:ext cx="8096917" cy="4605492"/>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82144044-4E4A-4179-A127-D8F9B5BDA5C0}"/>
              </a:ext>
            </a:extLst>
          </p:cNvPr>
          <p:cNvCxnSpPr>
            <a:cxnSpLocks/>
          </p:cNvCxnSpPr>
          <p:nvPr/>
        </p:nvCxnSpPr>
        <p:spPr>
          <a:xfrm flipV="1">
            <a:off x="6542116" y="2259679"/>
            <a:ext cx="2549130" cy="2021376"/>
          </a:xfrm>
          <a:prstGeom prst="line">
            <a:avLst/>
          </a:prstGeom>
        </p:spPr>
        <p:style>
          <a:lnRef idx="1">
            <a:schemeClr val="accent1"/>
          </a:lnRef>
          <a:fillRef idx="0">
            <a:schemeClr val="accent1"/>
          </a:fillRef>
          <a:effectRef idx="0">
            <a:schemeClr val="accent1"/>
          </a:effectRef>
          <a:fontRef idx="minor">
            <a:schemeClr val="tx1"/>
          </a:fontRef>
        </p:style>
      </p:cxnSp>
      <p:sp>
        <p:nvSpPr>
          <p:cNvPr id="6" name="Oval 5">
            <a:extLst>
              <a:ext uri="{FF2B5EF4-FFF2-40B4-BE49-F238E27FC236}">
                <a16:creationId xmlns:a16="http://schemas.microsoft.com/office/drawing/2014/main" id="{1D12BBA6-2AC6-4B79-98B0-41E4DEF2FC9E}"/>
              </a:ext>
            </a:extLst>
          </p:cNvPr>
          <p:cNvSpPr/>
          <p:nvPr/>
        </p:nvSpPr>
        <p:spPr>
          <a:xfrm>
            <a:off x="8845061" y="1743387"/>
            <a:ext cx="1556237" cy="6569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E7AF9B4-C111-42A6-B691-D84227763E95}"/>
              </a:ext>
            </a:extLst>
          </p:cNvPr>
          <p:cNvSpPr txBox="1"/>
          <p:nvPr/>
        </p:nvSpPr>
        <p:spPr>
          <a:xfrm>
            <a:off x="8845062" y="1890346"/>
            <a:ext cx="1556238" cy="369332"/>
          </a:xfrm>
          <a:prstGeom prst="rect">
            <a:avLst/>
          </a:prstGeom>
          <a:noFill/>
        </p:spPr>
        <p:txBody>
          <a:bodyPr wrap="square" rtlCol="0">
            <a:spAutoFit/>
          </a:bodyPr>
          <a:lstStyle/>
          <a:p>
            <a:pPr algn="ctr"/>
            <a:r>
              <a:rPr lang="en-US" b="1" dirty="0">
                <a:solidFill>
                  <a:schemeClr val="bg1"/>
                </a:solidFill>
              </a:rPr>
              <a:t>179 Students</a:t>
            </a:r>
          </a:p>
        </p:txBody>
      </p:sp>
      <p:sp>
        <p:nvSpPr>
          <p:cNvPr id="8" name="TextBox 7">
            <a:extLst>
              <a:ext uri="{FF2B5EF4-FFF2-40B4-BE49-F238E27FC236}">
                <a16:creationId xmlns:a16="http://schemas.microsoft.com/office/drawing/2014/main" id="{1904A46D-1059-4228-86DE-F183A2D28C9C}"/>
              </a:ext>
            </a:extLst>
          </p:cNvPr>
          <p:cNvSpPr txBox="1"/>
          <p:nvPr/>
        </p:nvSpPr>
        <p:spPr>
          <a:xfrm>
            <a:off x="2025349" y="6192983"/>
            <a:ext cx="1620982" cy="276999"/>
          </a:xfrm>
          <a:prstGeom prst="rect">
            <a:avLst/>
          </a:prstGeom>
          <a:noFill/>
        </p:spPr>
        <p:txBody>
          <a:bodyPr wrap="square" rtlCol="0">
            <a:spAutoFit/>
          </a:bodyPr>
          <a:lstStyle/>
          <a:p>
            <a:r>
              <a:rPr lang="en-US" sz="1200" dirty="0"/>
              <a:t>AC student total: ≤ 973</a:t>
            </a:r>
          </a:p>
        </p:txBody>
      </p:sp>
      <p:sp>
        <p:nvSpPr>
          <p:cNvPr id="9" name="TextBox 8">
            <a:extLst>
              <a:ext uri="{FF2B5EF4-FFF2-40B4-BE49-F238E27FC236}">
                <a16:creationId xmlns:a16="http://schemas.microsoft.com/office/drawing/2014/main" id="{65DB4AC0-97BB-40BA-8E7F-77E9C164036C}"/>
              </a:ext>
            </a:extLst>
          </p:cNvPr>
          <p:cNvSpPr txBox="1"/>
          <p:nvPr/>
        </p:nvSpPr>
        <p:spPr>
          <a:xfrm>
            <a:off x="3813384" y="6192983"/>
            <a:ext cx="1760007" cy="276999"/>
          </a:xfrm>
          <a:prstGeom prst="rect">
            <a:avLst/>
          </a:prstGeom>
          <a:noFill/>
        </p:spPr>
        <p:txBody>
          <a:bodyPr wrap="square" rtlCol="0">
            <a:spAutoFit/>
          </a:bodyPr>
          <a:lstStyle/>
          <a:p>
            <a:r>
              <a:rPr lang="en-US" sz="1200" dirty="0"/>
              <a:t>AC student total: ≤ 982</a:t>
            </a:r>
          </a:p>
        </p:txBody>
      </p:sp>
      <p:sp>
        <p:nvSpPr>
          <p:cNvPr id="10" name="TextBox 9">
            <a:extLst>
              <a:ext uri="{FF2B5EF4-FFF2-40B4-BE49-F238E27FC236}">
                <a16:creationId xmlns:a16="http://schemas.microsoft.com/office/drawing/2014/main" id="{FC86551D-6311-467D-BFEC-714E97A5D6FC}"/>
              </a:ext>
            </a:extLst>
          </p:cNvPr>
          <p:cNvSpPr txBox="1"/>
          <p:nvPr/>
        </p:nvSpPr>
        <p:spPr>
          <a:xfrm>
            <a:off x="5621988" y="6192983"/>
            <a:ext cx="1620982" cy="276999"/>
          </a:xfrm>
          <a:prstGeom prst="rect">
            <a:avLst/>
          </a:prstGeom>
          <a:noFill/>
        </p:spPr>
        <p:txBody>
          <a:bodyPr wrap="square" rtlCol="0">
            <a:spAutoFit/>
          </a:bodyPr>
          <a:lstStyle/>
          <a:p>
            <a:r>
              <a:rPr lang="en-US" sz="1200" dirty="0"/>
              <a:t>AC student total: ≤ 752</a:t>
            </a:r>
          </a:p>
        </p:txBody>
      </p:sp>
    </p:spTree>
    <p:extLst>
      <p:ext uri="{BB962C8B-B14F-4D97-AF65-F5344CB8AC3E}">
        <p14:creationId xmlns:p14="http://schemas.microsoft.com/office/powerpoint/2010/main" val="35182462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1512</TotalTime>
  <Words>1145</Words>
  <Application>Microsoft Office PowerPoint</Application>
  <PresentationFormat>Widescreen</PresentationFormat>
  <Paragraphs>145</Paragraphs>
  <Slides>33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Calibri Light</vt:lpstr>
      <vt:lpstr>Office Theme</vt:lpstr>
      <vt:lpstr>Allegany County  Youth Risk Behavioral/  Youth Tobacco(YRBS/YTS) Overview</vt:lpstr>
      <vt:lpstr>About the YRBS/YTS</vt:lpstr>
      <vt:lpstr>Middle School</vt:lpstr>
      <vt:lpstr>Percentage of middle students that have ever been bullied on school property?*</vt:lpstr>
      <vt:lpstr>Percentage of middle school students that have ever seriously thought about killing themselves</vt:lpstr>
      <vt:lpstr>Percentage of middle school students that smoked cigarettes at least 1 or more days during the past 30 days</vt:lpstr>
      <vt:lpstr>Percentage of middle school students that smoked a cigar, cigarillo, or little cigar on 1 or more days during the past 30 days</vt:lpstr>
      <vt:lpstr>Percentage of middle school students that have ever used an electronic vapor product</vt:lpstr>
      <vt:lpstr>Percentage of middle school students that have ever had a drink of alcohol, other than a few sips</vt:lpstr>
      <vt:lpstr>Percentage of middle school students that have ever used marijuana</vt:lpstr>
      <vt:lpstr>Percentage of middle school students that have taken a prescription pain medicine without a doctor's prescription or differently than how a doctor told them to use it</vt:lpstr>
      <vt:lpstr>Percentage of middle school students that have every had sexual intercourse</vt:lpstr>
      <vt:lpstr>Percentage of middle school students that were physically active for a total of at least 60 minutes per day on 5 or more days</vt:lpstr>
      <vt:lpstr>Percentage of middle school students that watch TV 3 or more hours on an average school day</vt:lpstr>
      <vt:lpstr>On an average school day, the percentage of middle school students that played computer games or used a computer for something that was not school related 3 or more hours per day</vt:lpstr>
      <vt:lpstr>High School</vt:lpstr>
      <vt:lpstr>The percentage of high school students that were bullied on school property during the Past 12 months </vt:lpstr>
      <vt:lpstr>The percentage of high school students that ever felt so sad or hopeless almost every day for two weeks or more in a row that they stopped doing some usual activities during the past 12 months</vt:lpstr>
      <vt:lpstr>The percentage of high school students that ever seriously considered attempting suicide during the past 12 months</vt:lpstr>
      <vt:lpstr>The percentage of high school students that smoked cigarettes 1 or more days during the past 30 days</vt:lpstr>
      <vt:lpstr>Percentage of high school students that smoked cigars, cigarillos, or little cigars one or more days during the past 30 days</vt:lpstr>
      <vt:lpstr>The percentage of high school students that have ever used an electronic vapor product</vt:lpstr>
      <vt:lpstr>The percentage of high school students that had at least one drink of alcohol on 1 or more days during the past 30 days</vt:lpstr>
      <vt:lpstr>The percentage of high school students that had use marijuana one or more times during the past 30 days</vt:lpstr>
      <vt:lpstr>Percentage of high school students that have ever taken prescription pain medication 1 or more times without a doctor's prescription of differently than how a doctor told them to use it</vt:lpstr>
      <vt:lpstr>Percentage of high school students that have used heroin 1 or more times in their lifetime</vt:lpstr>
      <vt:lpstr>Percentage of high school students that have ever had sexual intercourse</vt:lpstr>
      <vt:lpstr>Percentage of high school students that did not eat fruit in the past 7 days</vt:lpstr>
      <vt:lpstr>Percentage of high school students that did not eat a green salad in the past 7 days</vt:lpstr>
      <vt:lpstr>Percentage of high school students that were physically active 5 or more days for a total of a least 60 minutes during the past 7 days</vt:lpstr>
      <vt:lpstr>Percentage of high school students that watched TV 3 or more hours on an average school day</vt:lpstr>
      <vt:lpstr>Percentage of high school students that played videos, computer games or used a computer for 3 or more hours on an average school day</vt:lpstr>
      <vt:lpstr>Percentage of high school students that were in the same room with someone who was smoking cigarettes at least one day during the past 7 days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Allegany County YRBS Overview</dc:title>
  <dc:creator>Christine Delaney</dc:creator>
  <cp:lastModifiedBy>Christine Delaney</cp:lastModifiedBy>
  <cp:revision>176</cp:revision>
  <dcterms:created xsi:type="dcterms:W3CDTF">2018-08-20T15:00:56Z</dcterms:created>
  <dcterms:modified xsi:type="dcterms:W3CDTF">2018-09-11T14:12:26Z</dcterms:modified>
</cp:coreProperties>
</file>